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21"/>
  </p:notesMasterIdLst>
  <p:sldIdLst>
    <p:sldId id="256" r:id="rId2"/>
    <p:sldId id="257" r:id="rId3"/>
    <p:sldId id="259" r:id="rId4"/>
    <p:sldId id="272" r:id="rId5"/>
    <p:sldId id="273" r:id="rId6"/>
    <p:sldId id="258" r:id="rId7"/>
    <p:sldId id="260" r:id="rId8"/>
    <p:sldId id="261" r:id="rId9"/>
    <p:sldId id="262" r:id="rId10"/>
    <p:sldId id="263" r:id="rId11"/>
    <p:sldId id="274" r:id="rId12"/>
    <p:sldId id="269" r:id="rId13"/>
    <p:sldId id="277" r:id="rId14"/>
    <p:sldId id="271" r:id="rId15"/>
    <p:sldId id="276" r:id="rId16"/>
    <p:sldId id="270" r:id="rId17"/>
    <p:sldId id="264" r:id="rId18"/>
    <p:sldId id="265" r:id="rId19"/>
    <p:sldId id="278" r:id="rId20"/>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D4E33-A7D3-4C16-8AF0-E63C39ABC6BC}" v="14" dt="2021-10-24T19:19:42.813"/>
    <p1510:client id="{23495D2D-0D08-4017-9AF8-151BB5C4ED35}" v="170" dt="2021-10-26T16:13:55.660"/>
    <p1510:client id="{B9693521-9B03-B747-89FD-50A421374C5C}" v="5" dt="2021-10-25T07:28:00.797"/>
    <p1510:client id="{C61A90AD-5A02-476D-9A30-4B75C86F269C}" v="8" dt="2021-10-27T20:42:35.211"/>
    <p1510:client id="{CC05F8C6-8772-4468-A40E-91EB76B3F0C5}" v="3" dt="2021-10-24T21:49:18.202"/>
    <p1510:client id="{E1C67147-0C39-4970-9E0D-4589BC99887B}" v="24" dt="2021-10-24T18:39:59.831"/>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13:53:56.571"/>
    </inkml:context>
    <inkml:brush xml:id="br0">
      <inkml:brushProperty name="width" value="0.1" units="cm"/>
      <inkml:brushProperty name="height" value="0.1" units="cm"/>
      <inkml:brushProperty name="color" value="#E71224"/>
    </inkml:brush>
  </inkml:definitions>
  <inkml:trace contextRef="#ctx0" brushRef="#br0">13441 1826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DAC88-87FB-403D-BE94-96686C85164C}" type="datetimeFigureOut">
              <a:rPr lang="pt-PT"/>
              <a:t>21/11/2021</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8C204-51B8-45BE-BA2C-C3D965EC9DAD}" type="slidenum">
              <a:rPr lang="pt-PT"/>
              <a:t>‹nº›</a:t>
            </a:fld>
            <a:endParaRPr lang="pt-PT"/>
          </a:p>
        </p:txBody>
      </p:sp>
    </p:spTree>
    <p:extLst>
      <p:ext uri="{BB962C8B-B14F-4D97-AF65-F5344CB8AC3E}">
        <p14:creationId xmlns:p14="http://schemas.microsoft.com/office/powerpoint/2010/main" val="4945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Tomás</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2</a:t>
            </a:fld>
            <a:endParaRPr lang="pt-PT"/>
          </a:p>
        </p:txBody>
      </p:sp>
    </p:spTree>
    <p:extLst>
      <p:ext uri="{BB962C8B-B14F-4D97-AF65-F5344CB8AC3E}">
        <p14:creationId xmlns:p14="http://schemas.microsoft.com/office/powerpoint/2010/main" val="364501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Tomás</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11</a:t>
            </a:fld>
            <a:endParaRPr lang="pt-PT"/>
          </a:p>
        </p:txBody>
      </p:sp>
    </p:spTree>
    <p:extLst>
      <p:ext uri="{BB962C8B-B14F-4D97-AF65-F5344CB8AC3E}">
        <p14:creationId xmlns:p14="http://schemas.microsoft.com/office/powerpoint/2010/main" val="241492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Pedro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12</a:t>
            </a:fld>
            <a:endParaRPr lang="pt-PT"/>
          </a:p>
        </p:txBody>
      </p:sp>
    </p:spTree>
    <p:extLst>
      <p:ext uri="{BB962C8B-B14F-4D97-AF65-F5344CB8AC3E}">
        <p14:creationId xmlns:p14="http://schemas.microsoft.com/office/powerpoint/2010/main" val="4216834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Pedro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14</a:t>
            </a:fld>
            <a:endParaRPr lang="pt-PT"/>
          </a:p>
        </p:txBody>
      </p:sp>
    </p:spTree>
    <p:extLst>
      <p:ext uri="{BB962C8B-B14F-4D97-AF65-F5344CB8AC3E}">
        <p14:creationId xmlns:p14="http://schemas.microsoft.com/office/powerpoint/2010/main" val="113676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Pedro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15</a:t>
            </a:fld>
            <a:endParaRPr lang="pt-PT"/>
          </a:p>
        </p:txBody>
      </p:sp>
    </p:spTree>
    <p:extLst>
      <p:ext uri="{BB962C8B-B14F-4D97-AF65-F5344CB8AC3E}">
        <p14:creationId xmlns:p14="http://schemas.microsoft.com/office/powerpoint/2010/main" val="225920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Pedro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16</a:t>
            </a:fld>
            <a:endParaRPr lang="pt-PT"/>
          </a:p>
        </p:txBody>
      </p:sp>
    </p:spTree>
    <p:extLst>
      <p:ext uri="{BB962C8B-B14F-4D97-AF65-F5344CB8AC3E}">
        <p14:creationId xmlns:p14="http://schemas.microsoft.com/office/powerpoint/2010/main" val="60088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Pedro e Wesley</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17</a:t>
            </a:fld>
            <a:endParaRPr lang="pt-PT"/>
          </a:p>
        </p:txBody>
      </p:sp>
    </p:spTree>
    <p:extLst>
      <p:ext uri="{BB962C8B-B14F-4D97-AF65-F5344CB8AC3E}">
        <p14:creationId xmlns:p14="http://schemas.microsoft.com/office/powerpoint/2010/main" val="237952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Afonso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3</a:t>
            </a:fld>
            <a:endParaRPr lang="pt-PT"/>
          </a:p>
        </p:txBody>
      </p:sp>
    </p:spTree>
    <p:extLst>
      <p:ext uri="{BB962C8B-B14F-4D97-AF65-F5344CB8AC3E}">
        <p14:creationId xmlns:p14="http://schemas.microsoft.com/office/powerpoint/2010/main" val="139271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Afonso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4</a:t>
            </a:fld>
            <a:endParaRPr lang="pt-PT"/>
          </a:p>
        </p:txBody>
      </p:sp>
    </p:spTree>
    <p:extLst>
      <p:ext uri="{BB962C8B-B14F-4D97-AF65-F5344CB8AC3E}">
        <p14:creationId xmlns:p14="http://schemas.microsoft.com/office/powerpoint/2010/main" val="24498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Afonso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5</a:t>
            </a:fld>
            <a:endParaRPr lang="pt-PT"/>
          </a:p>
        </p:txBody>
      </p:sp>
    </p:spTree>
    <p:extLst>
      <p:ext uri="{BB962C8B-B14F-4D97-AF65-F5344CB8AC3E}">
        <p14:creationId xmlns:p14="http://schemas.microsoft.com/office/powerpoint/2010/main" val="68177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Afonso</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6</a:t>
            </a:fld>
            <a:endParaRPr lang="pt-PT"/>
          </a:p>
        </p:txBody>
      </p:sp>
    </p:spTree>
    <p:extLst>
      <p:ext uri="{BB962C8B-B14F-4D97-AF65-F5344CB8AC3E}">
        <p14:creationId xmlns:p14="http://schemas.microsoft.com/office/powerpoint/2010/main" val="378549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Tomás</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7</a:t>
            </a:fld>
            <a:endParaRPr lang="pt-PT"/>
          </a:p>
        </p:txBody>
      </p:sp>
    </p:spTree>
    <p:extLst>
      <p:ext uri="{BB962C8B-B14F-4D97-AF65-F5344CB8AC3E}">
        <p14:creationId xmlns:p14="http://schemas.microsoft.com/office/powerpoint/2010/main" val="128073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Wesley</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8</a:t>
            </a:fld>
            <a:endParaRPr lang="pt-PT"/>
          </a:p>
        </p:txBody>
      </p:sp>
    </p:spTree>
    <p:extLst>
      <p:ext uri="{BB962C8B-B14F-4D97-AF65-F5344CB8AC3E}">
        <p14:creationId xmlns:p14="http://schemas.microsoft.com/office/powerpoint/2010/main" val="205040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Wesley</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9</a:t>
            </a:fld>
            <a:endParaRPr lang="pt-PT"/>
          </a:p>
        </p:txBody>
      </p:sp>
    </p:spTree>
    <p:extLst>
      <p:ext uri="{BB962C8B-B14F-4D97-AF65-F5344CB8AC3E}">
        <p14:creationId xmlns:p14="http://schemas.microsoft.com/office/powerpoint/2010/main" val="1822431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a:cs typeface="Calibri"/>
              </a:rPr>
              <a:t>Wesley</a:t>
            </a:r>
          </a:p>
        </p:txBody>
      </p:sp>
      <p:sp>
        <p:nvSpPr>
          <p:cNvPr id="4" name="Marcador de Posição do Número do Diapositivo 3"/>
          <p:cNvSpPr>
            <a:spLocks noGrp="1"/>
          </p:cNvSpPr>
          <p:nvPr>
            <p:ph type="sldNum" sz="quarter" idx="5"/>
          </p:nvPr>
        </p:nvSpPr>
        <p:spPr/>
        <p:txBody>
          <a:bodyPr/>
          <a:lstStyle/>
          <a:p>
            <a:fld id="{ACC8C204-51B8-45BE-BA2C-C3D965EC9DAD}" type="slidenum">
              <a:rPr lang="pt-PT"/>
              <a:t>10</a:t>
            </a:fld>
            <a:endParaRPr lang="pt-PT"/>
          </a:p>
        </p:txBody>
      </p:sp>
    </p:spTree>
    <p:extLst>
      <p:ext uri="{BB962C8B-B14F-4D97-AF65-F5344CB8AC3E}">
        <p14:creationId xmlns:p14="http://schemas.microsoft.com/office/powerpoint/2010/main" val="176893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31085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90616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8923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490679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749388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021751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152689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193042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40875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4622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72396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64231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029208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61107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711533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88993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08600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11/21/2021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a:p>
        </p:txBody>
      </p:sp>
    </p:spTree>
    <p:extLst>
      <p:ext uri="{BB962C8B-B14F-4D97-AF65-F5344CB8AC3E}">
        <p14:creationId xmlns:p14="http://schemas.microsoft.com/office/powerpoint/2010/main" val="40295260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wfYbgdo8e-8?feature=oembed"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4b33NTAuF5E&amp;ab_channel=Kurzgesagt%E2%80%93InaNutshell" TargetMode="External"/><Relationship Id="rId3" Type="http://schemas.openxmlformats.org/officeDocument/2006/relationships/hyperlink" Target="https://www.portalsaofrancisco.com.br/corpo-humano/hemisferios-cerebrais" TargetMode="External"/><Relationship Id="rId7" Type="http://schemas.openxmlformats.org/officeDocument/2006/relationships/hyperlink" Target="https://pt.wikipedia.org/wiki/Agenesia_de_corpo_caloso" TargetMode="External"/><Relationship Id="rId2" Type="http://schemas.openxmlformats.org/officeDocument/2006/relationships/hyperlink" Target="https://netscandigital.com/blog/os-dois-lados-do-cerebro/" TargetMode="External"/><Relationship Id="rId1" Type="http://schemas.openxmlformats.org/officeDocument/2006/relationships/slideLayout" Target="../slideLayouts/slideLayout2.xml"/><Relationship Id="rId6" Type="http://schemas.openxmlformats.org/officeDocument/2006/relationships/hyperlink" Target="https://www.novamente.pt/o-que-e/" TargetMode="External"/><Relationship Id="rId5" Type="http://schemas.openxmlformats.org/officeDocument/2006/relationships/hyperlink" Target="https://www.kenhub.com/pt/library/anatomia/cerebro" TargetMode="External"/><Relationship Id="rId4" Type="http://schemas.openxmlformats.org/officeDocument/2006/relationships/hyperlink" Target="https://pt.wikipedia.org/wiki/Corpo_caloso" TargetMode="External"/><Relationship Id="rId9" Type="http://schemas.openxmlformats.org/officeDocument/2006/relationships/hyperlink" Target="https://youtu.be/wfYbgdo8e-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play.kahoot.it/v2/?quizId=1a9ecf5b-49dc-4d09-872b-6f5db42d767e" TargetMode="Externa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4b33NTAuF5E?start=174&amp;feature=oembed"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64080D6-34DE-4277-97CC-2FB381284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6" descr="Uma imagem com pessoa, invertebrado, coelenterata&#10;&#10;Descrição gerada automaticamente">
            <a:extLst>
              <a:ext uri="{FF2B5EF4-FFF2-40B4-BE49-F238E27FC236}">
                <a16:creationId xmlns:a16="http://schemas.microsoft.com/office/drawing/2014/main" id="{5D697E4A-D9C6-4DBD-A651-87566DE13D08}"/>
              </a:ext>
            </a:extLst>
          </p:cNvPr>
          <p:cNvPicPr>
            <a:picLocks noChangeAspect="1"/>
          </p:cNvPicPr>
          <p:nvPr/>
        </p:nvPicPr>
        <p:blipFill rotWithShape="1">
          <a:blip r:embed="rId2">
            <a:alphaModFix amt="40000"/>
          </a:blip>
          <a:srcRect t="10120" b="5611"/>
          <a:stretch/>
        </p:blipFill>
        <p:spPr>
          <a:xfrm>
            <a:off x="20" y="10"/>
            <a:ext cx="12191980" cy="6857990"/>
          </a:xfrm>
          <a:prstGeom prst="rect">
            <a:avLst/>
          </a:prstGeom>
        </p:spPr>
      </p:pic>
      <p:sp>
        <p:nvSpPr>
          <p:cNvPr id="2" name="Título 1">
            <a:extLst>
              <a:ext uri="{FF2B5EF4-FFF2-40B4-BE49-F238E27FC236}">
                <a16:creationId xmlns:a16="http://schemas.microsoft.com/office/drawing/2014/main" id="{8B07906A-C207-4376-9D4C-E2A85BA332D1}"/>
              </a:ext>
            </a:extLst>
          </p:cNvPr>
          <p:cNvSpPr>
            <a:spLocks noGrp="1"/>
          </p:cNvSpPr>
          <p:nvPr>
            <p:ph type="ctrTitle"/>
          </p:nvPr>
        </p:nvSpPr>
        <p:spPr>
          <a:xfrm>
            <a:off x="1806967" y="905615"/>
            <a:ext cx="8574622" cy="2616199"/>
          </a:xfrm>
        </p:spPr>
        <p:txBody>
          <a:bodyPr>
            <a:normAutofit/>
          </a:bodyPr>
          <a:lstStyle/>
          <a:p>
            <a:pPr algn="ctr"/>
            <a:r>
              <a:rPr lang="pt-PT" sz="8000" b="1" i="1">
                <a:latin typeface="Century Schoolbook"/>
              </a:rPr>
              <a:t>Hemisférios Cerebrais</a:t>
            </a:r>
            <a:endParaRPr lang="pt-PT" sz="8000"/>
          </a:p>
        </p:txBody>
      </p:sp>
      <p:sp>
        <p:nvSpPr>
          <p:cNvPr id="3" name="Subtítulo 2">
            <a:extLst>
              <a:ext uri="{FF2B5EF4-FFF2-40B4-BE49-F238E27FC236}">
                <a16:creationId xmlns:a16="http://schemas.microsoft.com/office/drawing/2014/main" id="{71309FCB-2DD8-4BE0-B5CC-1B86CF6CB90C}"/>
              </a:ext>
            </a:extLst>
          </p:cNvPr>
          <p:cNvSpPr>
            <a:spLocks noGrp="1"/>
          </p:cNvSpPr>
          <p:nvPr>
            <p:ph type="subTitle" idx="1"/>
          </p:nvPr>
        </p:nvSpPr>
        <p:spPr>
          <a:xfrm>
            <a:off x="2603188" y="3895626"/>
            <a:ext cx="6987645" cy="2394949"/>
          </a:xfrm>
        </p:spPr>
        <p:txBody>
          <a:bodyPr vert="horz" lIns="91440" tIns="45720" rIns="91440" bIns="45720" rtlCol="0" anchor="t">
            <a:noAutofit/>
          </a:bodyPr>
          <a:lstStyle/>
          <a:p>
            <a:pPr algn="ctr">
              <a:lnSpc>
                <a:spcPct val="90000"/>
              </a:lnSpc>
            </a:pPr>
            <a:r>
              <a:rPr lang="pt-PT" sz="2000" b="1">
                <a:latin typeface="Calibri"/>
                <a:cs typeface="Calibri"/>
              </a:rPr>
              <a:t>Trabalho realizado por:</a:t>
            </a:r>
          </a:p>
          <a:p>
            <a:pPr algn="ctr">
              <a:lnSpc>
                <a:spcPct val="90000"/>
              </a:lnSpc>
            </a:pPr>
            <a:r>
              <a:rPr lang="pt-PT" sz="2000">
                <a:latin typeface="Calibri"/>
                <a:cs typeface="Calibri"/>
              </a:rPr>
              <a:t>Afonso Rosa Nº1</a:t>
            </a:r>
          </a:p>
          <a:p>
            <a:pPr algn="ctr">
              <a:lnSpc>
                <a:spcPct val="90000"/>
              </a:lnSpc>
            </a:pPr>
            <a:r>
              <a:rPr lang="pt-PT" sz="2000">
                <a:latin typeface="Calibri"/>
                <a:cs typeface="Calibri"/>
              </a:rPr>
              <a:t>Pedro Charneca Nº23</a:t>
            </a:r>
          </a:p>
          <a:p>
            <a:pPr algn="ctr">
              <a:lnSpc>
                <a:spcPct val="90000"/>
              </a:lnSpc>
            </a:pPr>
            <a:r>
              <a:rPr lang="pt-PT" sz="2000">
                <a:latin typeface="Calibri"/>
                <a:cs typeface="Calibri"/>
              </a:rPr>
              <a:t>Tomás Horta Nº26</a:t>
            </a:r>
          </a:p>
          <a:p>
            <a:pPr algn="ctr">
              <a:lnSpc>
                <a:spcPct val="90000"/>
              </a:lnSpc>
            </a:pPr>
            <a:r>
              <a:rPr lang="pt-PT" sz="2000">
                <a:latin typeface="Calibri"/>
                <a:cs typeface="Calibri"/>
              </a:rPr>
              <a:t>Wesley Filho Nº27</a:t>
            </a:r>
          </a:p>
          <a:p>
            <a:pPr algn="ctr">
              <a:lnSpc>
                <a:spcPct val="90000"/>
              </a:lnSpc>
            </a:pPr>
            <a:endParaRPr lang="pt-PT" sz="1000">
              <a:latin typeface="Corbel" panose="020B0503020204020204"/>
              <a:cs typeface="Calibri"/>
            </a:endParaRPr>
          </a:p>
        </p:txBody>
      </p:sp>
      <p:cxnSp>
        <p:nvCxnSpPr>
          <p:cNvPr id="7" name="Conexão reta unidirecional 6">
            <a:extLst>
              <a:ext uri="{FF2B5EF4-FFF2-40B4-BE49-F238E27FC236}">
                <a16:creationId xmlns:a16="http://schemas.microsoft.com/office/drawing/2014/main" id="{54575AD1-348D-4DE0-B503-BDEF69E4D4BF}"/>
              </a:ext>
            </a:extLst>
          </p:cNvPr>
          <p:cNvCxnSpPr/>
          <p:nvPr/>
        </p:nvCxnSpPr>
        <p:spPr>
          <a:xfrm>
            <a:off x="2763329" y="3417498"/>
            <a:ext cx="6671091" cy="287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67239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4" descr="Uma imagem com texto&#10;&#10;Descrição gerada automaticamente">
            <a:extLst>
              <a:ext uri="{FF2B5EF4-FFF2-40B4-BE49-F238E27FC236}">
                <a16:creationId xmlns:a16="http://schemas.microsoft.com/office/drawing/2014/main" id="{63E53043-1D6B-481C-9375-C63AF12336BA}"/>
              </a:ext>
            </a:extLst>
          </p:cNvPr>
          <p:cNvPicPr>
            <a:picLocks noGrp="1" noChangeAspect="1"/>
          </p:cNvPicPr>
          <p:nvPr>
            <p:ph idx="4294967295"/>
          </p:nvPr>
        </p:nvPicPr>
        <p:blipFill>
          <a:blip r:embed="rId3"/>
          <a:stretch>
            <a:fillRect/>
          </a:stretch>
        </p:blipFill>
        <p:spPr>
          <a:xfrm>
            <a:off x="2573547" y="409425"/>
            <a:ext cx="7051435" cy="602803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883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teia&#10;&#10;Descrição gerada automaticamente">
            <a:extLst>
              <a:ext uri="{FF2B5EF4-FFF2-40B4-BE49-F238E27FC236}">
                <a16:creationId xmlns:a16="http://schemas.microsoft.com/office/drawing/2014/main" id="{A57B3C81-4EA2-4F5E-8891-FD50724F1BEF}"/>
              </a:ext>
            </a:extLst>
          </p:cNvPr>
          <p:cNvPicPr>
            <a:picLocks noChangeAspect="1"/>
          </p:cNvPicPr>
          <p:nvPr/>
        </p:nvPicPr>
        <p:blipFill rotWithShape="1">
          <a:blip r:embed="rId4"/>
          <a:srcRect l="20589" r="35948"/>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1" name="Group 24">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2"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1"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5AD81300-9F23-4FE4-8E29-8B8E25845C7B}"/>
              </a:ext>
            </a:extLst>
          </p:cNvPr>
          <p:cNvSpPr>
            <a:spLocks noGrp="1"/>
          </p:cNvSpPr>
          <p:nvPr>
            <p:ph type="title"/>
          </p:nvPr>
        </p:nvSpPr>
        <p:spPr>
          <a:xfrm>
            <a:off x="256293" y="501154"/>
            <a:ext cx="6392383" cy="961845"/>
          </a:xfrm>
        </p:spPr>
        <p:txBody>
          <a:bodyPr>
            <a:normAutofit/>
          </a:bodyPr>
          <a:lstStyle/>
          <a:p>
            <a:pPr algn="l"/>
            <a:r>
              <a:rPr lang="pt-PT" sz="4400" b="1" i="1">
                <a:solidFill>
                  <a:srgbClr val="00B0F0"/>
                </a:solidFill>
                <a:latin typeface="Century Schoolbook"/>
                <a:ea typeface="+mj-lt"/>
                <a:cs typeface="+mj-lt"/>
              </a:rPr>
              <a:t>Integração sistémica</a:t>
            </a:r>
            <a:endParaRPr lang="pt-PT">
              <a:solidFill>
                <a:srgbClr val="000000"/>
              </a:solidFill>
              <a:ea typeface="+mj-lt"/>
              <a:cs typeface="+mj-lt"/>
            </a:endParaRPr>
          </a:p>
        </p:txBody>
      </p:sp>
      <p:sp>
        <p:nvSpPr>
          <p:cNvPr id="3" name="Marcador de Posição de Conteúdo 2">
            <a:extLst>
              <a:ext uri="{FF2B5EF4-FFF2-40B4-BE49-F238E27FC236}">
                <a16:creationId xmlns:a16="http://schemas.microsoft.com/office/drawing/2014/main" id="{7BAB33C5-FE29-45A7-8058-2EF44ADFAF18}"/>
              </a:ext>
            </a:extLst>
          </p:cNvPr>
          <p:cNvSpPr>
            <a:spLocks noGrp="1"/>
          </p:cNvSpPr>
          <p:nvPr>
            <p:ph idx="1"/>
          </p:nvPr>
        </p:nvSpPr>
        <p:spPr>
          <a:xfrm>
            <a:off x="384880" y="2007077"/>
            <a:ext cx="5543298" cy="4354288"/>
          </a:xfrm>
        </p:spPr>
        <p:txBody>
          <a:bodyPr>
            <a:noAutofit/>
          </a:bodyPr>
          <a:lstStyle/>
          <a:p>
            <a:pPr marL="0" indent="0" algn="just">
              <a:lnSpc>
                <a:spcPct val="90000"/>
              </a:lnSpc>
              <a:buNone/>
            </a:pPr>
            <a:r>
              <a:rPr lang="pt-PT" sz="2300">
                <a:latin typeface="Calibri"/>
                <a:ea typeface="+mn-lt"/>
                <a:cs typeface="+mn-lt"/>
              </a:rPr>
              <a:t> Quando ocorre uma lesão cerebral, por vezes, o cérebro pode realizar a função vicariante ou de suplência para se recuperar. Esta ocorre através da reorganização de tecidos já existentes, isto é, o cérebro reorganiza alguns neurónios de áreas adjacentes à lesão e atribuir-lhe funções que eram desempenhadas pelo tecido perdido. Embora isto seja possível, os neurónios reorganizados não conseguem realizar as novas funções tão bem quanto o tecido antigo.</a:t>
            </a:r>
            <a:endParaRPr lang="pt-PT" sz="2300">
              <a:latin typeface="Calibri"/>
              <a:cs typeface="Calibri"/>
            </a:endParaRPr>
          </a:p>
        </p:txBody>
      </p:sp>
    </p:spTree>
    <p:extLst>
      <p:ext uri="{BB962C8B-B14F-4D97-AF65-F5344CB8AC3E}">
        <p14:creationId xmlns:p14="http://schemas.microsoft.com/office/powerpoint/2010/main" val="1006283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40" name="Rectangle 39">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43"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47"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8"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9"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0"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1"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2"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C057C413-76E3-4646-ADC2-E26F0BCA0ECA}"/>
              </a:ext>
            </a:extLst>
          </p:cNvPr>
          <p:cNvSpPr>
            <a:spLocks noGrp="1"/>
          </p:cNvSpPr>
          <p:nvPr>
            <p:ph type="title"/>
          </p:nvPr>
        </p:nvSpPr>
        <p:spPr>
          <a:xfrm>
            <a:off x="3962399" y="685800"/>
            <a:ext cx="7345891" cy="1413933"/>
          </a:xfrm>
        </p:spPr>
        <p:txBody>
          <a:bodyPr vert="horz" lIns="91440" tIns="45720" rIns="91440" bIns="45720" rtlCol="0" anchor="ctr">
            <a:normAutofit/>
          </a:bodyPr>
          <a:lstStyle/>
          <a:p>
            <a:r>
              <a:rPr lang="pt-PT" b="1" i="1">
                <a:solidFill>
                  <a:schemeClr val="accent1"/>
                </a:solidFill>
                <a:latin typeface="Century Schoolbook"/>
              </a:rPr>
              <a:t>Complementaridade do cérebro</a:t>
            </a:r>
            <a:endParaRPr lang="en-US" b="1" i="1">
              <a:solidFill>
                <a:schemeClr val="accent1"/>
              </a:solidFill>
              <a:latin typeface="Corbel"/>
            </a:endParaRPr>
          </a:p>
        </p:txBody>
      </p:sp>
      <p:pic>
        <p:nvPicPr>
          <p:cNvPr id="3" name="Imagem 3" descr="Uma imagem com invertebrado, ctenophora, medusa&#10;&#10;Descrição gerada automaticamente">
            <a:extLst>
              <a:ext uri="{FF2B5EF4-FFF2-40B4-BE49-F238E27FC236}">
                <a16:creationId xmlns:a16="http://schemas.microsoft.com/office/drawing/2014/main" id="{DF1D5C48-B32D-4DA5-B158-AA9D684C0FC5}"/>
              </a:ext>
            </a:extLst>
          </p:cNvPr>
          <p:cNvPicPr>
            <a:picLocks noChangeAspect="1"/>
          </p:cNvPicPr>
          <p:nvPr/>
        </p:nvPicPr>
        <p:blipFill rotWithShape="1">
          <a:blip r:embed="rId4"/>
          <a:srcRect l="35090" r="29603"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6" name="Marcador de Posição de Conteúdo 5">
            <a:extLst>
              <a:ext uri="{FF2B5EF4-FFF2-40B4-BE49-F238E27FC236}">
                <a16:creationId xmlns:a16="http://schemas.microsoft.com/office/drawing/2014/main" id="{5E1F4166-60E1-48B9-9256-AE7AB52576C5}"/>
              </a:ext>
            </a:extLst>
          </p:cNvPr>
          <p:cNvSpPr>
            <a:spLocks noGrp="1"/>
          </p:cNvSpPr>
          <p:nvPr>
            <p:ph sz="half" idx="1"/>
          </p:nvPr>
        </p:nvSpPr>
        <p:spPr>
          <a:xfrm>
            <a:off x="3843867" y="2048933"/>
            <a:ext cx="7659156" cy="3742267"/>
          </a:xfrm>
        </p:spPr>
        <p:txBody>
          <a:bodyPr vert="horz" lIns="91440" tIns="45720" rIns="91440" bIns="45720" rtlCol="0" anchor="ctr">
            <a:normAutofit/>
          </a:bodyPr>
          <a:lstStyle/>
          <a:p>
            <a:pPr marL="0" indent="0" algn="just">
              <a:buNone/>
            </a:pPr>
            <a:r>
              <a:rPr lang="pt-PT" sz="2400">
                <a:latin typeface="Calibri"/>
                <a:cs typeface="Calibri"/>
              </a:rPr>
              <a:t> Apesar dos hemisférios do cérebro serem distintos em alguns aspetos, eles estão conectados entre si e compartilham informações de forma integra, isto é, os dois hemisférios trabalham de forma articulada com a função de controlar as atividades do corpo. Por exemplo, para resolver um problema nunca antes visto, por vezes, é preciso pensar de uma forma criativa e não apenas de forma lógica.</a:t>
            </a:r>
            <a:endParaRPr lang="pt-PT" sz="2400">
              <a:latin typeface="Corbel" panose="020B0503020204020204"/>
              <a:cs typeface="Calibri"/>
            </a:endParaRPr>
          </a:p>
        </p:txBody>
      </p:sp>
    </p:spTree>
    <p:extLst>
      <p:ext uri="{BB962C8B-B14F-4D97-AF65-F5344CB8AC3E}">
        <p14:creationId xmlns:p14="http://schemas.microsoft.com/office/powerpoint/2010/main" val="2187952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1"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2"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3"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4"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5"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6"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38" name="Rectangle 3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5">
            <a:extLst>
              <a:ext uri="{FF2B5EF4-FFF2-40B4-BE49-F238E27FC236}">
                <a16:creationId xmlns:a16="http://schemas.microsoft.com/office/drawing/2014/main" id="{21AB7C4C-A5AD-40C7-BE86-FBC148B24876}"/>
              </a:ext>
            </a:extLst>
          </p:cNvPr>
          <p:cNvPicPr>
            <a:picLocks noChangeAspect="1"/>
          </p:cNvPicPr>
          <p:nvPr/>
        </p:nvPicPr>
        <p:blipFill rotWithShape="1">
          <a:blip r:embed="rId3"/>
          <a:srcRect l="18051" r="20134"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40" name="Group 3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4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D87E6BF5-0170-456B-ACF7-D309673B4E23}"/>
              </a:ext>
            </a:extLst>
          </p:cNvPr>
          <p:cNvSpPr>
            <a:spLocks noGrp="1"/>
          </p:cNvSpPr>
          <p:nvPr>
            <p:ph type="title"/>
          </p:nvPr>
        </p:nvSpPr>
        <p:spPr>
          <a:xfrm>
            <a:off x="420400" y="598714"/>
            <a:ext cx="5551103" cy="1540431"/>
          </a:xfrm>
        </p:spPr>
        <p:txBody>
          <a:bodyPr vert="horz" lIns="91440" tIns="45720" rIns="91440" bIns="45720" rtlCol="0" anchor="t">
            <a:normAutofit/>
          </a:bodyPr>
          <a:lstStyle/>
          <a:p>
            <a:pPr algn="l"/>
            <a:r>
              <a:rPr lang="pt-PT" b="1" i="1">
                <a:solidFill>
                  <a:schemeClr val="accent1"/>
                </a:solidFill>
                <a:latin typeface="Century Schoolbook"/>
              </a:rPr>
              <a:t>Complementaridade do cérebro</a:t>
            </a:r>
            <a:endParaRPr lang="en-US" b="1" i="1">
              <a:solidFill>
                <a:schemeClr val="accent1"/>
              </a:solidFill>
              <a:latin typeface="Corbel"/>
            </a:endParaRPr>
          </a:p>
          <a:p>
            <a:pPr algn="l"/>
            <a:endParaRPr lang="en-US"/>
          </a:p>
        </p:txBody>
      </p:sp>
      <p:sp>
        <p:nvSpPr>
          <p:cNvPr id="3" name="Marcador de Posição de Conteúdo 2">
            <a:extLst>
              <a:ext uri="{FF2B5EF4-FFF2-40B4-BE49-F238E27FC236}">
                <a16:creationId xmlns:a16="http://schemas.microsoft.com/office/drawing/2014/main" id="{82B701F6-0E8B-42BB-886E-5F22F18D59D7}"/>
              </a:ext>
            </a:extLst>
          </p:cNvPr>
          <p:cNvSpPr>
            <a:spLocks noGrp="1"/>
          </p:cNvSpPr>
          <p:nvPr>
            <p:ph sz="half" idx="1"/>
          </p:nvPr>
        </p:nvSpPr>
        <p:spPr>
          <a:xfrm>
            <a:off x="416258" y="2141852"/>
            <a:ext cx="5554594" cy="4456365"/>
          </a:xfrm>
        </p:spPr>
        <p:txBody>
          <a:bodyPr vert="horz" lIns="91440" tIns="45720" rIns="91440" bIns="45720" rtlCol="0" anchor="ctr">
            <a:noAutofit/>
          </a:bodyPr>
          <a:lstStyle/>
          <a:p>
            <a:pPr marL="0" indent="0" algn="just">
              <a:lnSpc>
                <a:spcPct val="90000"/>
              </a:lnSpc>
              <a:buNone/>
            </a:pPr>
            <a:r>
              <a:rPr lang="pt-PT" sz="2400">
                <a:latin typeface="Calibri"/>
                <a:cs typeface="Calibri"/>
              </a:rPr>
              <a:t> O hemisfério direito do cérebro controla também o lado esquerdo do corpo e o hemisfério esquerdo do cérebro controla o lado direito do corpo, apesar disto, os dois trabalham em conjunto para que ambos os lados não se interrompam e atrapalhem na locomoção, entre outras ações. Deste modo, ambos os hemisférios do nosso corpo trabalham juntos, de modo a manter uma relação balanceada.</a:t>
            </a:r>
            <a:endParaRPr lang="pt-PT"/>
          </a:p>
          <a:p>
            <a:pPr>
              <a:lnSpc>
                <a:spcPct val="90000"/>
              </a:lnSpc>
            </a:pPr>
            <a:endParaRPr lang="en-US" sz="2000"/>
          </a:p>
        </p:txBody>
      </p:sp>
    </p:spTree>
    <p:extLst>
      <p:ext uri="{BB962C8B-B14F-4D97-AF65-F5344CB8AC3E}">
        <p14:creationId xmlns:p14="http://schemas.microsoft.com/office/powerpoint/2010/main" val="357943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0B89C37F-7212-4490-A408-09B0C3F52560}"/>
              </a:ext>
            </a:extLst>
          </p:cNvPr>
          <p:cNvSpPr>
            <a:spLocks noGrp="1"/>
          </p:cNvSpPr>
          <p:nvPr>
            <p:ph type="title"/>
          </p:nvPr>
        </p:nvSpPr>
        <p:spPr>
          <a:xfrm>
            <a:off x="3962399" y="383876"/>
            <a:ext cx="7345891" cy="1471442"/>
          </a:xfrm>
        </p:spPr>
        <p:txBody>
          <a:bodyPr>
            <a:normAutofit/>
          </a:bodyPr>
          <a:lstStyle/>
          <a:p>
            <a:r>
              <a:rPr lang="pt-PT" b="1" i="1">
                <a:solidFill>
                  <a:schemeClr val="accent1"/>
                </a:solidFill>
                <a:latin typeface="Century Schoolbook"/>
              </a:rPr>
              <a:t>Complementaridade do cérebro </a:t>
            </a:r>
            <a:endParaRPr lang="pt-PT">
              <a:solidFill>
                <a:schemeClr val="accent1"/>
              </a:solidFill>
              <a:ea typeface="+mj-lt"/>
              <a:cs typeface="+mj-lt"/>
            </a:endParaRPr>
          </a:p>
        </p:txBody>
      </p:sp>
      <p:pic>
        <p:nvPicPr>
          <p:cNvPr id="4" name="Imagem 4" descr="Uma imagem com céu, réptil, tartaruga&#10;&#10;Descrição gerada automaticamente">
            <a:extLst>
              <a:ext uri="{FF2B5EF4-FFF2-40B4-BE49-F238E27FC236}">
                <a16:creationId xmlns:a16="http://schemas.microsoft.com/office/drawing/2014/main" id="{23686E1E-A374-4693-B87F-33A0049AF6D6}"/>
              </a:ext>
            </a:extLst>
          </p:cNvPr>
          <p:cNvPicPr>
            <a:picLocks noChangeAspect="1"/>
          </p:cNvPicPr>
          <p:nvPr/>
        </p:nvPicPr>
        <p:blipFill rotWithShape="1">
          <a:blip r:embed="rId4"/>
          <a:srcRect l="26428" r="23132"/>
          <a:stretch/>
        </p:blipFill>
        <p:spPr>
          <a:xfrm>
            <a:off x="80513" y="-1294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Marcador de Posição de Conteúdo 2">
            <a:extLst>
              <a:ext uri="{FF2B5EF4-FFF2-40B4-BE49-F238E27FC236}">
                <a16:creationId xmlns:a16="http://schemas.microsoft.com/office/drawing/2014/main" id="{AA134F49-C24F-4320-B4A7-4951BE15C001}"/>
              </a:ext>
            </a:extLst>
          </p:cNvPr>
          <p:cNvSpPr>
            <a:spLocks noGrp="1"/>
          </p:cNvSpPr>
          <p:nvPr>
            <p:ph idx="1"/>
          </p:nvPr>
        </p:nvSpPr>
        <p:spPr>
          <a:xfrm>
            <a:off x="3966238" y="1632556"/>
            <a:ext cx="7235141" cy="3010672"/>
          </a:xfrm>
        </p:spPr>
        <p:txBody>
          <a:bodyPr>
            <a:normAutofit/>
          </a:bodyPr>
          <a:lstStyle/>
          <a:p>
            <a:pPr algn="just">
              <a:lnSpc>
                <a:spcPct val="90000"/>
              </a:lnSpc>
            </a:pPr>
            <a:r>
              <a:rPr lang="pt-PT" sz="2200">
                <a:latin typeface="Calibri"/>
                <a:ea typeface="+mn-lt"/>
                <a:cs typeface="+mn-lt"/>
              </a:rPr>
              <a:t>Para provar que os hemisférios do cérebro trabalham normalmente em conjunto, podemos olhar para as pessoas cujos hemisférios não se conseguem conectar. Como acontece com as pessoas que possuem “agenesia de corpo caloso”, uma má formação caracterizada pela ausência de corpo caloso. Devido à falta de um corpo caloso, os hemisférios não estão coordenados entre si, o que leva à criação de várias síndromes e doenças.</a:t>
            </a:r>
            <a:endParaRPr lang="pt-PT" sz="2200">
              <a:latin typeface="Calibri"/>
              <a:cs typeface="Calibri"/>
            </a:endParaRPr>
          </a:p>
        </p:txBody>
      </p:sp>
      <p:pic>
        <p:nvPicPr>
          <p:cNvPr id="5" name="Imagem 7" descr="Uma imagem com texto&#10;&#10;Descrição gerada automaticamente">
            <a:extLst>
              <a:ext uri="{FF2B5EF4-FFF2-40B4-BE49-F238E27FC236}">
                <a16:creationId xmlns:a16="http://schemas.microsoft.com/office/drawing/2014/main" id="{F3C74DE8-9C27-493E-A3EC-2A452CC730A5}"/>
              </a:ext>
            </a:extLst>
          </p:cNvPr>
          <p:cNvPicPr>
            <a:picLocks noChangeAspect="1"/>
          </p:cNvPicPr>
          <p:nvPr/>
        </p:nvPicPr>
        <p:blipFill>
          <a:blip r:embed="rId5"/>
          <a:stretch>
            <a:fillRect/>
          </a:stretch>
        </p:blipFill>
        <p:spPr>
          <a:xfrm>
            <a:off x="6577714" y="4478002"/>
            <a:ext cx="3333493" cy="2066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xmlns:p14="http://schemas.microsoft.com/office/powerpoint/2010/main">
        <mc:Choice Requires="p14">
          <p:contentPart p14:bwMode="auto" r:id="rId6">
            <p14:nvContentPartPr>
              <p14:cNvPr id="9" name="Tinta 8">
                <a:extLst>
                  <a:ext uri="{FF2B5EF4-FFF2-40B4-BE49-F238E27FC236}">
                    <a16:creationId xmlns:a16="http://schemas.microsoft.com/office/drawing/2014/main" id="{312F6B6C-EC68-42C9-A418-DD9F65637759}"/>
                  </a:ext>
                </a:extLst>
              </p14:cNvPr>
              <p14:cNvContentPartPr/>
              <p14:nvPr/>
            </p14:nvContentPartPr>
            <p14:xfrm>
              <a:off x="5280837" y="1010093"/>
              <a:ext cx="19050" cy="19050"/>
            </p14:xfrm>
          </p:contentPart>
        </mc:Choice>
        <mc:Fallback xmlns="">
          <p:pic>
            <p:nvPicPr>
              <p:cNvPr id="9" name="Tinta 8">
                <a:extLst>
                  <a:ext uri="{FF2B5EF4-FFF2-40B4-BE49-F238E27FC236}">
                    <a16:creationId xmlns:a16="http://schemas.microsoft.com/office/drawing/2014/main" id="{312F6B6C-EC68-42C9-A418-DD9F65637759}"/>
                  </a:ext>
                </a:extLst>
              </p:cNvPr>
              <p:cNvPicPr/>
              <p:nvPr/>
            </p:nvPicPr>
            <p:blipFill>
              <a:blip r:embed="rId7"/>
              <a:stretch>
                <a:fillRect/>
              </a:stretch>
            </p:blipFill>
            <p:spPr>
              <a:xfrm>
                <a:off x="4328337" y="57593"/>
                <a:ext cx="1905000" cy="1905000"/>
              </a:xfrm>
              <a:prstGeom prst="rect">
                <a:avLst/>
              </a:prstGeom>
            </p:spPr>
          </p:pic>
        </mc:Fallback>
      </mc:AlternateContent>
    </p:spTree>
    <p:extLst>
      <p:ext uri="{BB962C8B-B14F-4D97-AF65-F5344CB8AC3E}">
        <p14:creationId xmlns:p14="http://schemas.microsoft.com/office/powerpoint/2010/main" val="3243773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655827-B42D-4180-88D3-D83F25E4B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txBody>
          <a:bodyPr rtlCol="0" anchor="ctr"/>
          <a:lstStyle/>
          <a:p>
            <a:pPr algn="ctr"/>
            <a:endParaRPr lang="en-US"/>
          </a:p>
        </p:txBody>
      </p:sp>
      <p:sp>
        <p:nvSpPr>
          <p:cNvPr id="10" name="Freeform: Shape 9">
            <a:extLst>
              <a:ext uri="{FF2B5EF4-FFF2-40B4-BE49-F238E27FC236}">
                <a16:creationId xmlns:a16="http://schemas.microsoft.com/office/drawing/2014/main" id="{24ACCB06-563C-4ADE-B4D6-1FE9F723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955594"/>
            <a:ext cx="1828958" cy="2902407"/>
          </a:xfrm>
          <a:custGeom>
            <a:avLst/>
            <a:gdLst>
              <a:gd name="connsiteX0" fmla="*/ 0 w 1828958"/>
              <a:gd name="connsiteY0" fmla="*/ 0 h 2902407"/>
              <a:gd name="connsiteX1" fmla="*/ 1828958 w 1828958"/>
              <a:gd name="connsiteY1" fmla="*/ 2902407 h 2902407"/>
              <a:gd name="connsiteX2" fmla="*/ 1709896 w 1828958"/>
              <a:gd name="connsiteY2" fmla="*/ 2902407 h 2902407"/>
              <a:gd name="connsiteX3" fmla="*/ 0 w 1828958"/>
              <a:gd name="connsiteY3" fmla="*/ 63474 h 2902407"/>
            </a:gdLst>
            <a:ahLst/>
            <a:cxnLst>
              <a:cxn ang="0">
                <a:pos x="connsiteX0" y="connsiteY0"/>
              </a:cxn>
              <a:cxn ang="0">
                <a:pos x="connsiteX1" y="connsiteY1"/>
              </a:cxn>
              <a:cxn ang="0">
                <a:pos x="connsiteX2" y="connsiteY2"/>
              </a:cxn>
              <a:cxn ang="0">
                <a:pos x="connsiteX3" y="connsiteY3"/>
              </a:cxn>
            </a:cxnLst>
            <a:rect l="l" t="t" r="r" b="b"/>
            <a:pathLst>
              <a:path w="1828958" h="2902407">
                <a:moveTo>
                  <a:pt x="0" y="0"/>
                </a:moveTo>
                <a:lnTo>
                  <a:pt x="1828958" y="2902407"/>
                </a:lnTo>
                <a:lnTo>
                  <a:pt x="1709896" y="2902407"/>
                </a:lnTo>
                <a:lnTo>
                  <a:pt x="0" y="63474"/>
                </a:lnTo>
                <a:close/>
              </a:path>
            </a:pathLst>
          </a:custGeom>
          <a:solidFill>
            <a:srgbClr val="262626"/>
          </a:solidFill>
          <a:ln>
            <a:noFill/>
          </a:ln>
        </p:spPr>
      </p:sp>
      <p:sp>
        <p:nvSpPr>
          <p:cNvPr id="12" name="Freeform: Shape 11">
            <a:extLst>
              <a:ext uri="{FF2B5EF4-FFF2-40B4-BE49-F238E27FC236}">
                <a16:creationId xmlns:a16="http://schemas.microsoft.com/office/drawing/2014/main" id="{40761ECD-D92B-46AE-82CA-640023D28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3220098"/>
            <a:ext cx="2910045" cy="3637903"/>
          </a:xfrm>
          <a:custGeom>
            <a:avLst/>
            <a:gdLst>
              <a:gd name="connsiteX0" fmla="*/ 0 w 2910045"/>
              <a:gd name="connsiteY0" fmla="*/ 0 h 3637903"/>
              <a:gd name="connsiteX1" fmla="*/ 2910045 w 2910045"/>
              <a:gd name="connsiteY1" fmla="*/ 3637903 h 3637903"/>
              <a:gd name="connsiteX2" fmla="*/ 2786220 w 2910045"/>
              <a:gd name="connsiteY2" fmla="*/ 3637903 h 3637903"/>
              <a:gd name="connsiteX3" fmla="*/ 0 w 2910045"/>
              <a:gd name="connsiteY3" fmla="*/ 20366 h 3637903"/>
            </a:gdLst>
            <a:ahLst/>
            <a:cxnLst>
              <a:cxn ang="0">
                <a:pos x="connsiteX0" y="connsiteY0"/>
              </a:cxn>
              <a:cxn ang="0">
                <a:pos x="connsiteX1" y="connsiteY1"/>
              </a:cxn>
              <a:cxn ang="0">
                <a:pos x="connsiteX2" y="connsiteY2"/>
              </a:cxn>
              <a:cxn ang="0">
                <a:pos x="connsiteX3" y="connsiteY3"/>
              </a:cxn>
            </a:cxnLst>
            <a:rect l="l" t="t" r="r" b="b"/>
            <a:pathLst>
              <a:path w="2910045" h="3637903">
                <a:moveTo>
                  <a:pt x="0" y="0"/>
                </a:moveTo>
                <a:lnTo>
                  <a:pt x="2910045" y="3637903"/>
                </a:lnTo>
                <a:lnTo>
                  <a:pt x="2786220" y="3637903"/>
                </a:lnTo>
                <a:lnTo>
                  <a:pt x="0" y="20366"/>
                </a:lnTo>
                <a:close/>
              </a:path>
            </a:pathLst>
          </a:custGeom>
          <a:solidFill>
            <a:schemeClr val="accent1">
              <a:lumMod val="50000"/>
            </a:schemeClr>
          </a:solidFill>
          <a:ln>
            <a:noFill/>
          </a:ln>
        </p:spPr>
      </p:sp>
      <p:sp>
        <p:nvSpPr>
          <p:cNvPr id="14" name="Freeform: Shape 13">
            <a:extLst>
              <a:ext uri="{FF2B5EF4-FFF2-40B4-BE49-F238E27FC236}">
                <a16:creationId xmlns:a16="http://schemas.microsoft.com/office/drawing/2014/main" id="{9A928607-C55C-40FD-B2DF-6CD6A7226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2845509"/>
            <a:ext cx="4149883" cy="4012491"/>
          </a:xfrm>
          <a:custGeom>
            <a:avLst/>
            <a:gdLst>
              <a:gd name="connsiteX0" fmla="*/ 0 w 4149883"/>
              <a:gd name="connsiteY0" fmla="*/ 0 h 4012491"/>
              <a:gd name="connsiteX1" fmla="*/ 4149883 w 4149883"/>
              <a:gd name="connsiteY1" fmla="*/ 4012491 h 4012491"/>
              <a:gd name="connsiteX2" fmla="*/ 2910046 w 4149883"/>
              <a:gd name="connsiteY2" fmla="*/ 4012491 h 4012491"/>
              <a:gd name="connsiteX3" fmla="*/ 0 w 4149883"/>
              <a:gd name="connsiteY3" fmla="*/ 374587 h 4012491"/>
            </a:gdLst>
            <a:ahLst/>
            <a:cxnLst>
              <a:cxn ang="0">
                <a:pos x="connsiteX0" y="connsiteY0"/>
              </a:cxn>
              <a:cxn ang="0">
                <a:pos x="connsiteX1" y="connsiteY1"/>
              </a:cxn>
              <a:cxn ang="0">
                <a:pos x="connsiteX2" y="connsiteY2"/>
              </a:cxn>
              <a:cxn ang="0">
                <a:pos x="connsiteX3" y="connsiteY3"/>
              </a:cxn>
            </a:cxnLst>
            <a:rect l="l" t="t" r="r" b="b"/>
            <a:pathLst>
              <a:path w="4149883" h="4012491">
                <a:moveTo>
                  <a:pt x="0" y="0"/>
                </a:moveTo>
                <a:lnTo>
                  <a:pt x="4149883" y="4012491"/>
                </a:lnTo>
                <a:lnTo>
                  <a:pt x="2910046" y="4012491"/>
                </a:lnTo>
                <a:lnTo>
                  <a:pt x="0" y="374587"/>
                </a:lnTo>
                <a:close/>
              </a:path>
            </a:pathLst>
          </a:custGeom>
          <a:solidFill>
            <a:schemeClr val="accent1">
              <a:lumMod val="75000"/>
            </a:schemeClr>
          </a:solidFill>
          <a:ln>
            <a:noFill/>
          </a:ln>
        </p:spPr>
      </p:sp>
      <p:sp>
        <p:nvSpPr>
          <p:cNvPr id="16" name="Freeform: Shape 15">
            <a:extLst>
              <a:ext uri="{FF2B5EF4-FFF2-40B4-BE49-F238E27FC236}">
                <a16:creationId xmlns:a16="http://schemas.microsoft.com/office/drawing/2014/main" id="{400A20C1-29A4-43E0-AB15-7931F76F8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332410"/>
            <a:ext cx="2719546" cy="3525590"/>
          </a:xfrm>
          <a:custGeom>
            <a:avLst/>
            <a:gdLst>
              <a:gd name="connsiteX0" fmla="*/ 0 w 2719546"/>
              <a:gd name="connsiteY0" fmla="*/ 0 h 3525590"/>
              <a:gd name="connsiteX1" fmla="*/ 2719546 w 2719546"/>
              <a:gd name="connsiteY1" fmla="*/ 3525590 h 3525590"/>
              <a:gd name="connsiteX2" fmla="*/ 1828959 w 2719546"/>
              <a:gd name="connsiteY2" fmla="*/ 3525590 h 3525590"/>
              <a:gd name="connsiteX3" fmla="*/ 0 w 2719546"/>
              <a:gd name="connsiteY3" fmla="*/ 623183 h 3525590"/>
            </a:gdLst>
            <a:ahLst/>
            <a:cxnLst>
              <a:cxn ang="0">
                <a:pos x="connsiteX0" y="connsiteY0"/>
              </a:cxn>
              <a:cxn ang="0">
                <a:pos x="connsiteX1" y="connsiteY1"/>
              </a:cxn>
              <a:cxn ang="0">
                <a:pos x="connsiteX2" y="connsiteY2"/>
              </a:cxn>
              <a:cxn ang="0">
                <a:pos x="connsiteX3" y="connsiteY3"/>
              </a:cxn>
            </a:cxnLst>
            <a:rect l="l" t="t" r="r" b="b"/>
            <a:pathLst>
              <a:path w="2719546" h="3525590">
                <a:moveTo>
                  <a:pt x="0" y="0"/>
                </a:moveTo>
                <a:lnTo>
                  <a:pt x="2719546" y="3525590"/>
                </a:lnTo>
                <a:lnTo>
                  <a:pt x="1828959" y="3525590"/>
                </a:lnTo>
                <a:lnTo>
                  <a:pt x="0" y="623183"/>
                </a:lnTo>
                <a:close/>
              </a:path>
            </a:pathLst>
          </a:custGeom>
          <a:solidFill>
            <a:srgbClr val="404040"/>
          </a:solidFill>
          <a:ln>
            <a:noFill/>
          </a:ln>
        </p:spPr>
      </p:sp>
      <p:sp>
        <p:nvSpPr>
          <p:cNvPr id="2" name="Título 1">
            <a:extLst>
              <a:ext uri="{FF2B5EF4-FFF2-40B4-BE49-F238E27FC236}">
                <a16:creationId xmlns:a16="http://schemas.microsoft.com/office/drawing/2014/main" id="{5CF48EA7-914E-4A33-916A-8A247B240BEB}"/>
              </a:ext>
            </a:extLst>
          </p:cNvPr>
          <p:cNvSpPr>
            <a:spLocks noGrp="1"/>
          </p:cNvSpPr>
          <p:nvPr>
            <p:ph type="ctrTitle"/>
          </p:nvPr>
        </p:nvSpPr>
        <p:spPr>
          <a:xfrm>
            <a:off x="1193321" y="585959"/>
            <a:ext cx="9805358" cy="872824"/>
          </a:xfrm>
        </p:spPr>
        <p:txBody>
          <a:bodyPr anchor="b">
            <a:normAutofit fontScale="90000"/>
          </a:bodyPr>
          <a:lstStyle/>
          <a:p>
            <a:pPr algn="ctr"/>
            <a:r>
              <a:rPr lang="pt-PT" sz="4800" b="1" i="1">
                <a:solidFill>
                  <a:srgbClr val="00B0F0"/>
                </a:solidFill>
                <a:latin typeface="Century Schoolbook"/>
              </a:rPr>
              <a:t>Complementaridade do cérebro</a:t>
            </a:r>
            <a:r>
              <a:rPr lang="pt-PT" sz="6700" b="1" i="1">
                <a:solidFill>
                  <a:srgbClr val="00B0F0"/>
                </a:solidFill>
                <a:latin typeface="Century Schoolbook"/>
              </a:rPr>
              <a:t> </a:t>
            </a:r>
            <a:endParaRPr lang="pt-PT" sz="6700">
              <a:solidFill>
                <a:srgbClr val="000000"/>
              </a:solidFill>
            </a:endParaRPr>
          </a:p>
        </p:txBody>
      </p:sp>
      <p:sp>
        <p:nvSpPr>
          <p:cNvPr id="3" name="Subtítulo 2">
            <a:extLst>
              <a:ext uri="{FF2B5EF4-FFF2-40B4-BE49-F238E27FC236}">
                <a16:creationId xmlns:a16="http://schemas.microsoft.com/office/drawing/2014/main" id="{E5114059-4DF0-4A45-9B04-BAABE9BB8C3C}"/>
              </a:ext>
            </a:extLst>
          </p:cNvPr>
          <p:cNvSpPr>
            <a:spLocks noGrp="1"/>
          </p:cNvSpPr>
          <p:nvPr>
            <p:ph type="subTitle" idx="1"/>
          </p:nvPr>
        </p:nvSpPr>
        <p:spPr>
          <a:xfrm>
            <a:off x="5134943" y="2050674"/>
            <a:ext cx="6666643" cy="4254400"/>
          </a:xfrm>
        </p:spPr>
        <p:txBody>
          <a:bodyPr vert="horz" lIns="91440" tIns="45720" rIns="91440" bIns="45720" rtlCol="0" anchor="t">
            <a:noAutofit/>
          </a:bodyPr>
          <a:lstStyle/>
          <a:p>
            <a:pPr marL="285750" indent="-285750" algn="just">
              <a:lnSpc>
                <a:spcPct val="90000"/>
              </a:lnSpc>
              <a:buChar char="•"/>
            </a:pPr>
            <a:r>
              <a:rPr lang="pt-PT" sz="3000">
                <a:latin typeface="Calibri"/>
                <a:cs typeface="Calibri"/>
              </a:rPr>
              <a:t>Uma coisa semelhante aconteceu a pacientes tratados através de uma cirurgia em que se realiza um corte no corpo caloso do cérebro, o que evita que se realize uma comunicação entre os dois hemisférios do cérebro. Devido a isto, observa-se que os dois hemisférios passam a agir de maneira isolada.</a:t>
            </a:r>
            <a:endParaRPr lang="en-US" sz="1500">
              <a:ea typeface="+mn-lt"/>
              <a:cs typeface="+mn-lt"/>
            </a:endParaRPr>
          </a:p>
          <a:p>
            <a:pPr algn="just">
              <a:lnSpc>
                <a:spcPct val="90000"/>
              </a:lnSpc>
            </a:pPr>
            <a:endParaRPr lang="pt-PT" sz="1500"/>
          </a:p>
        </p:txBody>
      </p:sp>
      <p:pic>
        <p:nvPicPr>
          <p:cNvPr id="6" name="Imagem 6" descr="Uma imagem com texto&#10;&#10;Descrição gerada automaticamente">
            <a:extLst>
              <a:ext uri="{FF2B5EF4-FFF2-40B4-BE49-F238E27FC236}">
                <a16:creationId xmlns:a16="http://schemas.microsoft.com/office/drawing/2014/main" id="{CE1DB636-316D-4657-A06B-1060FB52148E}"/>
              </a:ext>
            </a:extLst>
          </p:cNvPr>
          <p:cNvPicPr>
            <a:picLocks noChangeAspect="1"/>
          </p:cNvPicPr>
          <p:nvPr/>
        </p:nvPicPr>
        <p:blipFill rotWithShape="1">
          <a:blip r:embed="rId4"/>
          <a:srcRect b="7600"/>
          <a:stretch/>
        </p:blipFill>
        <p:spPr>
          <a:xfrm>
            <a:off x="1494999" y="1715971"/>
            <a:ext cx="3631385" cy="3319601"/>
          </a:xfrm>
          <a:prstGeom prst="ellipse">
            <a:avLst/>
          </a:prstGeom>
          <a:ln>
            <a:noFill/>
          </a:ln>
          <a:effectLst>
            <a:softEdge rad="112500"/>
          </a:effectLst>
        </p:spPr>
      </p:pic>
    </p:spTree>
    <p:extLst>
      <p:ext uri="{BB962C8B-B14F-4D97-AF65-F5344CB8AC3E}">
        <p14:creationId xmlns:p14="http://schemas.microsoft.com/office/powerpoint/2010/main" val="3027787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4">
            <a:hlinkClick r:id="" action="ppaction://media"/>
            <a:extLst>
              <a:ext uri="{FF2B5EF4-FFF2-40B4-BE49-F238E27FC236}">
                <a16:creationId xmlns:a16="http://schemas.microsoft.com/office/drawing/2014/main" id="{EBB89C2B-38CE-44EC-B3B1-26C08A66BDC3}"/>
              </a:ext>
            </a:extLst>
          </p:cNvPr>
          <p:cNvPicPr>
            <a:picLocks noGrp="1" noRot="1" noChangeAspect="1"/>
          </p:cNvPicPr>
          <p:nvPr>
            <p:ph idx="1"/>
            <a:videoFile r:link="rId1"/>
          </p:nvPr>
        </p:nvPicPr>
        <p:blipFill>
          <a:blip r:embed="rId4"/>
          <a:stretch>
            <a:fillRect/>
          </a:stretch>
        </p:blipFill>
        <p:spPr>
          <a:xfrm>
            <a:off x="-2980" y="7188"/>
            <a:ext cx="12188166" cy="6934200"/>
          </a:xfrm>
        </p:spPr>
      </p:pic>
    </p:spTree>
    <p:extLst>
      <p:ext uri="{BB962C8B-B14F-4D97-AF65-F5344CB8AC3E}">
        <p14:creationId xmlns:p14="http://schemas.microsoft.com/office/powerpoint/2010/main" val="36797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8A5D46EF-4D6D-4B75-A73B-476F8D2AC23D}"/>
              </a:ext>
            </a:extLst>
          </p:cNvPr>
          <p:cNvSpPr>
            <a:spLocks noGrp="1"/>
          </p:cNvSpPr>
          <p:nvPr>
            <p:ph type="title"/>
          </p:nvPr>
        </p:nvSpPr>
        <p:spPr>
          <a:xfrm>
            <a:off x="3962399" y="412631"/>
            <a:ext cx="7345891" cy="1298914"/>
          </a:xfrm>
        </p:spPr>
        <p:txBody>
          <a:bodyPr>
            <a:normAutofit/>
          </a:bodyPr>
          <a:lstStyle/>
          <a:p>
            <a:r>
              <a:rPr lang="pt-PT" sz="5400" b="1" i="1">
                <a:solidFill>
                  <a:schemeClr val="accent1"/>
                </a:solidFill>
                <a:latin typeface="Century Schoolbook"/>
              </a:rPr>
              <a:t>Conclusão</a:t>
            </a:r>
          </a:p>
        </p:txBody>
      </p:sp>
      <p:pic>
        <p:nvPicPr>
          <p:cNvPr id="4" name="Imagem 4" descr="Uma imagem com texto&#10;&#10;Descrição gerada automaticamente">
            <a:extLst>
              <a:ext uri="{FF2B5EF4-FFF2-40B4-BE49-F238E27FC236}">
                <a16:creationId xmlns:a16="http://schemas.microsoft.com/office/drawing/2014/main" id="{E8CDAC68-3FBC-41A8-92D1-BBE6C80AB2E9}"/>
              </a:ext>
            </a:extLst>
          </p:cNvPr>
          <p:cNvPicPr>
            <a:picLocks noChangeAspect="1"/>
          </p:cNvPicPr>
          <p:nvPr/>
        </p:nvPicPr>
        <p:blipFill rotWithShape="1">
          <a:blip r:embed="rId4"/>
          <a:srcRect l="32387" r="29783"/>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Marcador de Posição de Conteúdo 2">
            <a:extLst>
              <a:ext uri="{FF2B5EF4-FFF2-40B4-BE49-F238E27FC236}">
                <a16:creationId xmlns:a16="http://schemas.microsoft.com/office/drawing/2014/main" id="{B06A0B5E-3E63-4BF8-8BEE-AA80791C3D78}"/>
              </a:ext>
            </a:extLst>
          </p:cNvPr>
          <p:cNvSpPr>
            <a:spLocks noGrp="1"/>
          </p:cNvSpPr>
          <p:nvPr>
            <p:ph idx="1"/>
          </p:nvPr>
        </p:nvSpPr>
        <p:spPr>
          <a:xfrm>
            <a:off x="3743226" y="1962670"/>
            <a:ext cx="7659156" cy="4489889"/>
          </a:xfrm>
        </p:spPr>
        <p:txBody>
          <a:bodyPr vert="horz" lIns="91440" tIns="45720" rIns="91440" bIns="45720" rtlCol="0" anchor="ctr">
            <a:noAutofit/>
          </a:bodyPr>
          <a:lstStyle/>
          <a:p>
            <a:pPr algn="just">
              <a:lnSpc>
                <a:spcPct val="90000"/>
              </a:lnSpc>
            </a:pPr>
            <a:r>
              <a:rPr lang="pt-PT" sz="2200">
                <a:latin typeface="Calibri"/>
                <a:ea typeface="+mn-lt"/>
                <a:cs typeface="+mn-lt"/>
              </a:rPr>
              <a:t>Como vimos, o cérebro é um órgão bastante complexo e que, apesar de não parecer a primeira instância, está dividido em várias partes, cada uma com uma função imprescindível e que se completam umas às outras, de facto é impossível retirar uma das partes dos hemisférios, sem que afetasse a nossa personalidade e forma de pensar.</a:t>
            </a:r>
            <a:endParaRPr lang="pt-PT" sz="2200">
              <a:latin typeface="Calibri"/>
              <a:ea typeface="+mn-lt"/>
              <a:cs typeface="Calibri"/>
            </a:endParaRPr>
          </a:p>
          <a:p>
            <a:pPr algn="just">
              <a:buClr>
                <a:srgbClr val="1287C3"/>
              </a:buClr>
            </a:pPr>
            <a:r>
              <a:rPr lang="pt-PT" sz="2200">
                <a:latin typeface="Calibri"/>
                <a:cs typeface="Calibri"/>
              </a:rPr>
              <a:t>Entender o nosso cérebro é um dos primeiros passos a dar para nós entendermos a nossa mente, como espécie senciente, pois apesar de conhecermos muito sobre como funciona o que está ao nosso redor, ainda não conhecemos tudo o que funciona dentro de nós e nos faz humanos.</a:t>
            </a:r>
            <a:endParaRPr lang="pt-PT" sz="2200">
              <a:ea typeface="+mn-lt"/>
              <a:cs typeface="+mn-lt"/>
            </a:endParaRPr>
          </a:p>
          <a:p>
            <a:pPr algn="just">
              <a:lnSpc>
                <a:spcPct val="90000"/>
              </a:lnSpc>
              <a:buClr>
                <a:srgbClr val="1287C3"/>
              </a:buClr>
            </a:pPr>
            <a:endParaRPr lang="pt-PT">
              <a:latin typeface="Calibri"/>
              <a:cs typeface="Calibri"/>
            </a:endParaRPr>
          </a:p>
        </p:txBody>
      </p:sp>
    </p:spTree>
    <p:extLst>
      <p:ext uri="{BB962C8B-B14F-4D97-AF65-F5344CB8AC3E}">
        <p14:creationId xmlns:p14="http://schemas.microsoft.com/office/powerpoint/2010/main" val="2573983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645B5-0E02-4103-A194-5A88F2EAB91B}"/>
              </a:ext>
            </a:extLst>
          </p:cNvPr>
          <p:cNvSpPr>
            <a:spLocks noGrp="1"/>
          </p:cNvSpPr>
          <p:nvPr>
            <p:ph type="title"/>
          </p:nvPr>
        </p:nvSpPr>
        <p:spPr>
          <a:xfrm>
            <a:off x="1139254" y="297610"/>
            <a:ext cx="10018713" cy="1191883"/>
          </a:xfrm>
        </p:spPr>
        <p:txBody>
          <a:bodyPr>
            <a:normAutofit/>
          </a:bodyPr>
          <a:lstStyle/>
          <a:p>
            <a:r>
              <a:rPr lang="pt-PT" sz="4400" b="1" i="1">
                <a:solidFill>
                  <a:schemeClr val="accent1"/>
                </a:solidFill>
                <a:latin typeface="Century Schoolbook"/>
              </a:rPr>
              <a:t>Fontes</a:t>
            </a:r>
          </a:p>
        </p:txBody>
      </p:sp>
      <p:sp>
        <p:nvSpPr>
          <p:cNvPr id="3" name="Marcador de Posição de Conteúdo 2">
            <a:extLst>
              <a:ext uri="{FF2B5EF4-FFF2-40B4-BE49-F238E27FC236}">
                <a16:creationId xmlns:a16="http://schemas.microsoft.com/office/drawing/2014/main" id="{AA67A519-BF29-485E-9FAF-C76A66EB13C1}"/>
              </a:ext>
            </a:extLst>
          </p:cNvPr>
          <p:cNvSpPr>
            <a:spLocks noGrp="1"/>
          </p:cNvSpPr>
          <p:nvPr>
            <p:ph idx="1"/>
          </p:nvPr>
        </p:nvSpPr>
        <p:spPr>
          <a:xfrm>
            <a:off x="2073781" y="1488056"/>
            <a:ext cx="9199204" cy="5122653"/>
          </a:xfrm>
        </p:spPr>
        <p:txBody>
          <a:bodyPr vert="horz" lIns="91440" tIns="45720" rIns="91440" bIns="45720" rtlCol="0" anchor="ctr">
            <a:noAutofit/>
          </a:bodyPr>
          <a:lstStyle/>
          <a:p>
            <a:r>
              <a:rPr lang="pt-PT" sz="2100" u="sng">
                <a:latin typeface="Calibri"/>
                <a:ea typeface="+mn-lt"/>
                <a:cs typeface="+mn-lt"/>
                <a:hlinkClick r:id="rId2"/>
              </a:rPr>
              <a:t>https://netscandigital.com/blog/os-dois-lados-do-cerebro/</a:t>
            </a:r>
            <a:endParaRPr lang="pt-PT" sz="2100">
              <a:latin typeface="Calibri"/>
              <a:ea typeface="+mn-lt"/>
              <a:cs typeface="+mn-lt"/>
            </a:endParaRPr>
          </a:p>
          <a:p>
            <a:pPr>
              <a:buClr>
                <a:srgbClr val="1287C3"/>
              </a:buClr>
            </a:pPr>
            <a:r>
              <a:rPr lang="pt-PT" sz="2100" u="sng">
                <a:latin typeface="Calibri"/>
                <a:ea typeface="+mn-lt"/>
                <a:cs typeface="+mn-lt"/>
                <a:hlinkClick r:id="rId3"/>
              </a:rPr>
              <a:t>https://www.portalsaofrancisco.com.br/corpo-humano/hemisferios-cerebrais</a:t>
            </a:r>
            <a:endParaRPr lang="pt-PT" sz="2100">
              <a:latin typeface="Calibri"/>
              <a:ea typeface="+mn-lt"/>
              <a:cs typeface="+mn-lt"/>
            </a:endParaRPr>
          </a:p>
          <a:p>
            <a:pPr>
              <a:buClr>
                <a:srgbClr val="1287C3"/>
              </a:buClr>
            </a:pPr>
            <a:r>
              <a:rPr lang="pt-PT" sz="2100" u="sng">
                <a:latin typeface="Calibri"/>
                <a:ea typeface="+mn-lt"/>
                <a:cs typeface="+mn-lt"/>
                <a:hlinkClick r:id="rId4"/>
              </a:rPr>
              <a:t>https://pt.wikipedia.org/wiki/Corpo_caloso</a:t>
            </a:r>
            <a:endParaRPr lang="pt-PT" sz="2100">
              <a:latin typeface="Calibri"/>
              <a:ea typeface="+mn-lt"/>
              <a:cs typeface="+mn-lt"/>
            </a:endParaRPr>
          </a:p>
          <a:p>
            <a:pPr>
              <a:buClr>
                <a:srgbClr val="1287C3"/>
              </a:buClr>
            </a:pPr>
            <a:r>
              <a:rPr lang="pt-PT" sz="2100" u="sng">
                <a:latin typeface="Calibri"/>
                <a:ea typeface="+mn-lt"/>
                <a:cs typeface="+mn-lt"/>
                <a:hlinkClick r:id="rId5"/>
              </a:rPr>
              <a:t>https://www.kenhub.com/pt/library/anatomia/cerebro</a:t>
            </a:r>
            <a:endParaRPr lang="pt-PT" sz="2100">
              <a:latin typeface="Calibri"/>
              <a:ea typeface="+mn-lt"/>
              <a:cs typeface="+mn-lt"/>
            </a:endParaRPr>
          </a:p>
          <a:p>
            <a:pPr>
              <a:buClr>
                <a:srgbClr val="1287C3"/>
              </a:buClr>
            </a:pPr>
            <a:r>
              <a:rPr lang="pt-PT" sz="2100" u="sng">
                <a:latin typeface="Calibri"/>
                <a:ea typeface="+mn-lt"/>
                <a:cs typeface="+mn-lt"/>
                <a:hlinkClick r:id="rId6"/>
              </a:rPr>
              <a:t>https://www.novamente.pt/o-que-e/</a:t>
            </a:r>
            <a:endParaRPr lang="pt-PT" sz="2100">
              <a:latin typeface="Calibri"/>
              <a:ea typeface="+mn-lt"/>
              <a:cs typeface="+mn-lt"/>
            </a:endParaRPr>
          </a:p>
          <a:p>
            <a:pPr>
              <a:buClr>
                <a:srgbClr val="1287C3"/>
              </a:buClr>
            </a:pPr>
            <a:r>
              <a:rPr lang="pt-PT" sz="2100" u="sng">
                <a:latin typeface="Calibri"/>
                <a:ea typeface="+mn-lt"/>
                <a:cs typeface="+mn-lt"/>
                <a:hlinkClick r:id="rId7"/>
              </a:rPr>
              <a:t>https://pt.wikipedia.org/wiki/Agenesia_de_corpo_caloso</a:t>
            </a:r>
            <a:endParaRPr lang="pt-PT" sz="2100">
              <a:latin typeface="Calibri"/>
              <a:ea typeface="+mn-lt"/>
              <a:cs typeface="+mn-lt"/>
            </a:endParaRPr>
          </a:p>
          <a:p>
            <a:pPr>
              <a:buClr>
                <a:srgbClr val="1287C3"/>
              </a:buClr>
            </a:pPr>
            <a:r>
              <a:rPr lang="pt-PT" sz="2100">
                <a:latin typeface="Calibri"/>
                <a:ea typeface="+mn-lt"/>
                <a:cs typeface="+mn-lt"/>
              </a:rPr>
              <a:t>1º Vídeo - </a:t>
            </a:r>
            <a:r>
              <a:rPr lang="pt-PT" sz="2100" u="sng">
                <a:latin typeface="Calibri"/>
                <a:ea typeface="+mn-lt"/>
                <a:cs typeface="+mn-lt"/>
                <a:hlinkClick r:id="rId8"/>
              </a:rPr>
              <a:t>https://www.youtube.com/watch?v=4b33NTAuF5E&amp;ab_channel=Kurzgesagt%E2%80%93InaNutshell</a:t>
            </a:r>
            <a:endParaRPr lang="pt-PT" sz="2100">
              <a:latin typeface="Calibri"/>
              <a:ea typeface="+mn-lt"/>
              <a:cs typeface="+mn-lt"/>
            </a:endParaRPr>
          </a:p>
          <a:p>
            <a:pPr>
              <a:buClr>
                <a:srgbClr val="1287C3"/>
              </a:buClr>
            </a:pPr>
            <a:r>
              <a:rPr lang="pt-PT" sz="2100">
                <a:latin typeface="Calibri"/>
                <a:cs typeface="Calibri"/>
              </a:rPr>
              <a:t>2º Vídeo- </a:t>
            </a:r>
            <a:r>
              <a:rPr lang="pt-PT" sz="2100">
                <a:latin typeface="Calibri"/>
                <a:ea typeface="+mn-lt"/>
                <a:cs typeface="+mn-lt"/>
                <a:hlinkClick r:id="rId9"/>
              </a:rPr>
              <a:t>https://youtu.be/wfYbgdo8e-8</a:t>
            </a:r>
            <a:endParaRPr lang="pt-PT" sz="2100" u="sng">
              <a:latin typeface="Calibri"/>
            </a:endParaRPr>
          </a:p>
        </p:txBody>
      </p:sp>
    </p:spTree>
    <p:extLst>
      <p:ext uri="{BB962C8B-B14F-4D97-AF65-F5344CB8AC3E}">
        <p14:creationId xmlns:p14="http://schemas.microsoft.com/office/powerpoint/2010/main" val="200812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4"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5"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6"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7"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8"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9"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1" name="Rectangle 30">
            <a:extLst>
              <a:ext uri="{FF2B5EF4-FFF2-40B4-BE49-F238E27FC236}">
                <a16:creationId xmlns:a16="http://schemas.microsoft.com/office/drawing/2014/main" id="{15655827-B42D-4180-88D3-D83F25E4B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ACCB06-563C-4ADE-B4D6-1FE9F723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955594"/>
            <a:ext cx="1828958" cy="2902407"/>
          </a:xfrm>
          <a:custGeom>
            <a:avLst/>
            <a:gdLst>
              <a:gd name="connsiteX0" fmla="*/ 0 w 1828958"/>
              <a:gd name="connsiteY0" fmla="*/ 0 h 2902407"/>
              <a:gd name="connsiteX1" fmla="*/ 1828958 w 1828958"/>
              <a:gd name="connsiteY1" fmla="*/ 2902407 h 2902407"/>
              <a:gd name="connsiteX2" fmla="*/ 1709896 w 1828958"/>
              <a:gd name="connsiteY2" fmla="*/ 2902407 h 2902407"/>
              <a:gd name="connsiteX3" fmla="*/ 0 w 1828958"/>
              <a:gd name="connsiteY3" fmla="*/ 63474 h 2902407"/>
            </a:gdLst>
            <a:ahLst/>
            <a:cxnLst>
              <a:cxn ang="0">
                <a:pos x="connsiteX0" y="connsiteY0"/>
              </a:cxn>
              <a:cxn ang="0">
                <a:pos x="connsiteX1" y="connsiteY1"/>
              </a:cxn>
              <a:cxn ang="0">
                <a:pos x="connsiteX2" y="connsiteY2"/>
              </a:cxn>
              <a:cxn ang="0">
                <a:pos x="connsiteX3" y="connsiteY3"/>
              </a:cxn>
            </a:cxnLst>
            <a:rect l="l" t="t" r="r" b="b"/>
            <a:pathLst>
              <a:path w="1828958" h="2902407">
                <a:moveTo>
                  <a:pt x="0" y="0"/>
                </a:moveTo>
                <a:lnTo>
                  <a:pt x="1828958" y="2902407"/>
                </a:lnTo>
                <a:lnTo>
                  <a:pt x="1709896" y="2902407"/>
                </a:lnTo>
                <a:lnTo>
                  <a:pt x="0" y="63474"/>
                </a:lnTo>
                <a:close/>
              </a:path>
            </a:pathLst>
          </a:custGeom>
          <a:solidFill>
            <a:srgbClr val="262626"/>
          </a:solidFill>
          <a:ln>
            <a:noFill/>
          </a:ln>
        </p:spPr>
      </p:sp>
      <p:sp>
        <p:nvSpPr>
          <p:cNvPr id="35" name="Freeform: Shape 34">
            <a:extLst>
              <a:ext uri="{FF2B5EF4-FFF2-40B4-BE49-F238E27FC236}">
                <a16:creationId xmlns:a16="http://schemas.microsoft.com/office/drawing/2014/main" id="{40761ECD-D92B-46AE-82CA-640023D28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3220098"/>
            <a:ext cx="2910045" cy="3637903"/>
          </a:xfrm>
          <a:custGeom>
            <a:avLst/>
            <a:gdLst>
              <a:gd name="connsiteX0" fmla="*/ 0 w 2910045"/>
              <a:gd name="connsiteY0" fmla="*/ 0 h 3637903"/>
              <a:gd name="connsiteX1" fmla="*/ 2910045 w 2910045"/>
              <a:gd name="connsiteY1" fmla="*/ 3637903 h 3637903"/>
              <a:gd name="connsiteX2" fmla="*/ 2786220 w 2910045"/>
              <a:gd name="connsiteY2" fmla="*/ 3637903 h 3637903"/>
              <a:gd name="connsiteX3" fmla="*/ 0 w 2910045"/>
              <a:gd name="connsiteY3" fmla="*/ 20366 h 3637903"/>
            </a:gdLst>
            <a:ahLst/>
            <a:cxnLst>
              <a:cxn ang="0">
                <a:pos x="connsiteX0" y="connsiteY0"/>
              </a:cxn>
              <a:cxn ang="0">
                <a:pos x="connsiteX1" y="connsiteY1"/>
              </a:cxn>
              <a:cxn ang="0">
                <a:pos x="connsiteX2" y="connsiteY2"/>
              </a:cxn>
              <a:cxn ang="0">
                <a:pos x="connsiteX3" y="connsiteY3"/>
              </a:cxn>
            </a:cxnLst>
            <a:rect l="l" t="t" r="r" b="b"/>
            <a:pathLst>
              <a:path w="2910045" h="3637903">
                <a:moveTo>
                  <a:pt x="0" y="0"/>
                </a:moveTo>
                <a:lnTo>
                  <a:pt x="2910045" y="3637903"/>
                </a:lnTo>
                <a:lnTo>
                  <a:pt x="2786220" y="3637903"/>
                </a:lnTo>
                <a:lnTo>
                  <a:pt x="0" y="20366"/>
                </a:lnTo>
                <a:close/>
              </a:path>
            </a:pathLst>
          </a:custGeom>
          <a:solidFill>
            <a:schemeClr val="accent1">
              <a:lumMod val="50000"/>
            </a:schemeClr>
          </a:solidFill>
          <a:ln>
            <a:noFill/>
          </a:ln>
        </p:spPr>
      </p:sp>
      <p:sp>
        <p:nvSpPr>
          <p:cNvPr id="37" name="Freeform: Shape 36">
            <a:extLst>
              <a:ext uri="{FF2B5EF4-FFF2-40B4-BE49-F238E27FC236}">
                <a16:creationId xmlns:a16="http://schemas.microsoft.com/office/drawing/2014/main" id="{9A928607-C55C-40FD-B2DF-6CD6A7226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2845509"/>
            <a:ext cx="4149883" cy="4012491"/>
          </a:xfrm>
          <a:custGeom>
            <a:avLst/>
            <a:gdLst>
              <a:gd name="connsiteX0" fmla="*/ 0 w 4149883"/>
              <a:gd name="connsiteY0" fmla="*/ 0 h 4012491"/>
              <a:gd name="connsiteX1" fmla="*/ 4149883 w 4149883"/>
              <a:gd name="connsiteY1" fmla="*/ 4012491 h 4012491"/>
              <a:gd name="connsiteX2" fmla="*/ 2910046 w 4149883"/>
              <a:gd name="connsiteY2" fmla="*/ 4012491 h 4012491"/>
              <a:gd name="connsiteX3" fmla="*/ 0 w 4149883"/>
              <a:gd name="connsiteY3" fmla="*/ 374587 h 4012491"/>
            </a:gdLst>
            <a:ahLst/>
            <a:cxnLst>
              <a:cxn ang="0">
                <a:pos x="connsiteX0" y="connsiteY0"/>
              </a:cxn>
              <a:cxn ang="0">
                <a:pos x="connsiteX1" y="connsiteY1"/>
              </a:cxn>
              <a:cxn ang="0">
                <a:pos x="connsiteX2" y="connsiteY2"/>
              </a:cxn>
              <a:cxn ang="0">
                <a:pos x="connsiteX3" y="connsiteY3"/>
              </a:cxn>
            </a:cxnLst>
            <a:rect l="l" t="t" r="r" b="b"/>
            <a:pathLst>
              <a:path w="4149883" h="4012491">
                <a:moveTo>
                  <a:pt x="0" y="0"/>
                </a:moveTo>
                <a:lnTo>
                  <a:pt x="4149883" y="4012491"/>
                </a:lnTo>
                <a:lnTo>
                  <a:pt x="2910046" y="4012491"/>
                </a:lnTo>
                <a:lnTo>
                  <a:pt x="0" y="374587"/>
                </a:lnTo>
                <a:close/>
              </a:path>
            </a:pathLst>
          </a:custGeom>
          <a:solidFill>
            <a:schemeClr val="accent1">
              <a:lumMod val="75000"/>
            </a:schemeClr>
          </a:solidFill>
          <a:ln>
            <a:noFill/>
          </a:ln>
        </p:spPr>
      </p:sp>
      <p:sp>
        <p:nvSpPr>
          <p:cNvPr id="39" name="Freeform: Shape 38">
            <a:extLst>
              <a:ext uri="{FF2B5EF4-FFF2-40B4-BE49-F238E27FC236}">
                <a16:creationId xmlns:a16="http://schemas.microsoft.com/office/drawing/2014/main" id="{400A20C1-29A4-43E0-AB15-7931F76F8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332410"/>
            <a:ext cx="2719546" cy="3525590"/>
          </a:xfrm>
          <a:custGeom>
            <a:avLst/>
            <a:gdLst>
              <a:gd name="connsiteX0" fmla="*/ 0 w 2719546"/>
              <a:gd name="connsiteY0" fmla="*/ 0 h 3525590"/>
              <a:gd name="connsiteX1" fmla="*/ 2719546 w 2719546"/>
              <a:gd name="connsiteY1" fmla="*/ 3525590 h 3525590"/>
              <a:gd name="connsiteX2" fmla="*/ 1828959 w 2719546"/>
              <a:gd name="connsiteY2" fmla="*/ 3525590 h 3525590"/>
              <a:gd name="connsiteX3" fmla="*/ 0 w 2719546"/>
              <a:gd name="connsiteY3" fmla="*/ 623183 h 3525590"/>
            </a:gdLst>
            <a:ahLst/>
            <a:cxnLst>
              <a:cxn ang="0">
                <a:pos x="connsiteX0" y="connsiteY0"/>
              </a:cxn>
              <a:cxn ang="0">
                <a:pos x="connsiteX1" y="connsiteY1"/>
              </a:cxn>
              <a:cxn ang="0">
                <a:pos x="connsiteX2" y="connsiteY2"/>
              </a:cxn>
              <a:cxn ang="0">
                <a:pos x="connsiteX3" y="connsiteY3"/>
              </a:cxn>
            </a:cxnLst>
            <a:rect l="l" t="t" r="r" b="b"/>
            <a:pathLst>
              <a:path w="2719546" h="3525590">
                <a:moveTo>
                  <a:pt x="0" y="0"/>
                </a:moveTo>
                <a:lnTo>
                  <a:pt x="2719546" y="3525590"/>
                </a:lnTo>
                <a:lnTo>
                  <a:pt x="1828959" y="3525590"/>
                </a:lnTo>
                <a:lnTo>
                  <a:pt x="0" y="623183"/>
                </a:lnTo>
                <a:close/>
              </a:path>
            </a:pathLst>
          </a:custGeom>
          <a:solidFill>
            <a:srgbClr val="404040"/>
          </a:solidFill>
          <a:ln>
            <a:noFill/>
          </a:ln>
        </p:spPr>
      </p:sp>
      <p:sp>
        <p:nvSpPr>
          <p:cNvPr id="2" name="Título 1">
            <a:extLst>
              <a:ext uri="{FF2B5EF4-FFF2-40B4-BE49-F238E27FC236}">
                <a16:creationId xmlns:a16="http://schemas.microsoft.com/office/drawing/2014/main" id="{DE8C63D8-7144-4668-8A01-EC75AD6A3760}"/>
              </a:ext>
            </a:extLst>
          </p:cNvPr>
          <p:cNvSpPr>
            <a:spLocks noGrp="1"/>
          </p:cNvSpPr>
          <p:nvPr>
            <p:ph type="title"/>
          </p:nvPr>
        </p:nvSpPr>
        <p:spPr>
          <a:xfrm>
            <a:off x="373812" y="571581"/>
            <a:ext cx="6728604" cy="1145993"/>
          </a:xfrm>
        </p:spPr>
        <p:txBody>
          <a:bodyPr vert="horz" lIns="91440" tIns="45720" rIns="91440" bIns="45720" rtlCol="0" anchor="b">
            <a:normAutofit/>
          </a:bodyPr>
          <a:lstStyle/>
          <a:p>
            <a:r>
              <a:rPr lang="en-US" sz="6000" b="1" i="1">
                <a:solidFill>
                  <a:srgbClr val="00B0F0"/>
                </a:solidFill>
                <a:latin typeface="Century Schoolbook"/>
              </a:rPr>
              <a:t>Hora do </a:t>
            </a:r>
            <a:r>
              <a:rPr lang="en-US" sz="6000" b="1" i="1" err="1">
                <a:solidFill>
                  <a:srgbClr val="00B0F0"/>
                </a:solidFill>
                <a:latin typeface="Century Schoolbook"/>
              </a:rPr>
              <a:t>Quiz</a:t>
            </a:r>
            <a:r>
              <a:rPr lang="en-US" sz="6000" b="1" i="1">
                <a:solidFill>
                  <a:srgbClr val="00B0F0"/>
                </a:solidFill>
                <a:latin typeface="Century Schoolbook"/>
              </a:rPr>
              <a:t>!!</a:t>
            </a:r>
          </a:p>
        </p:txBody>
      </p:sp>
      <p:pic>
        <p:nvPicPr>
          <p:cNvPr id="17" name="Imagem 18" descr="Uma imagem com texto, ClipArt&#10;&#10;Descrição gerada automaticamente">
            <a:extLst>
              <a:ext uri="{FF2B5EF4-FFF2-40B4-BE49-F238E27FC236}">
                <a16:creationId xmlns:a16="http://schemas.microsoft.com/office/drawing/2014/main" id="{42D56F31-BCFF-4782-8249-EAB15A3CCB3B}"/>
              </a:ext>
            </a:extLst>
          </p:cNvPr>
          <p:cNvPicPr>
            <a:picLocks noChangeAspect="1"/>
          </p:cNvPicPr>
          <p:nvPr/>
        </p:nvPicPr>
        <p:blipFill>
          <a:blip r:embed="rId3"/>
          <a:stretch>
            <a:fillRect/>
          </a:stretch>
        </p:blipFill>
        <p:spPr>
          <a:xfrm>
            <a:off x="7369834" y="575933"/>
            <a:ext cx="4209690" cy="1349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m 19">
            <a:extLst>
              <a:ext uri="{FF2B5EF4-FFF2-40B4-BE49-F238E27FC236}">
                <a16:creationId xmlns:a16="http://schemas.microsoft.com/office/drawing/2014/main" id="{F0B5B719-1204-4B9D-ABA9-DACAEC7CD751}"/>
              </a:ext>
            </a:extLst>
          </p:cNvPr>
          <p:cNvPicPr>
            <a:picLocks noChangeAspect="1"/>
          </p:cNvPicPr>
          <p:nvPr/>
        </p:nvPicPr>
        <p:blipFill>
          <a:blip r:embed="rId4"/>
          <a:stretch>
            <a:fillRect/>
          </a:stretch>
        </p:blipFill>
        <p:spPr>
          <a:xfrm>
            <a:off x="6018362" y="2238342"/>
            <a:ext cx="5561161" cy="4365393"/>
          </a:xfrm>
          <a:prstGeom prst="rect">
            <a:avLst/>
          </a:prstGeom>
          <a:ln>
            <a:noFill/>
          </a:ln>
          <a:effectLst>
            <a:outerShdw blurRad="292100" dist="139700" dir="2700000" algn="tl" rotWithShape="0">
              <a:srgbClr val="333333">
                <a:alpha val="65000"/>
              </a:srgbClr>
            </a:outerShdw>
          </a:effectLst>
        </p:spPr>
      </p:pic>
      <p:sp>
        <p:nvSpPr>
          <p:cNvPr id="21" name="CaixaDeTexto 20">
            <a:extLst>
              <a:ext uri="{FF2B5EF4-FFF2-40B4-BE49-F238E27FC236}">
                <a16:creationId xmlns:a16="http://schemas.microsoft.com/office/drawing/2014/main" id="{4E4DF486-B9F9-4DA2-8F8A-C2818C44B809}"/>
              </a:ext>
            </a:extLst>
          </p:cNvPr>
          <p:cNvSpPr txBox="1"/>
          <p:nvPr/>
        </p:nvSpPr>
        <p:spPr>
          <a:xfrm>
            <a:off x="1230701" y="2625306"/>
            <a:ext cx="426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pt-PT" sz="2000">
                <a:latin typeface="Calibri"/>
                <a:ea typeface="+mn-lt"/>
                <a:cs typeface="+mn-lt"/>
                <a:hlinkClick r:id="rId5"/>
              </a:rPr>
              <a:t>https://play.kahoot.it/v2/?quizId=1a9ecf5b-49dc-4d09-872b-6f5db42d767e</a:t>
            </a:r>
            <a:endParaRPr lang="pt-PT" sz="2000">
              <a:latin typeface="Calibri"/>
              <a:ea typeface="+mn-lt"/>
              <a:cs typeface="+mn-lt"/>
            </a:endParaRPr>
          </a:p>
        </p:txBody>
      </p:sp>
    </p:spTree>
    <p:extLst>
      <p:ext uri="{BB962C8B-B14F-4D97-AF65-F5344CB8AC3E}">
        <p14:creationId xmlns:p14="http://schemas.microsoft.com/office/powerpoint/2010/main" val="262704711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m 18" descr="Uma imagem com texto, livro, desenho&#10;&#10;Descrição gerada automaticamente">
            <a:extLst>
              <a:ext uri="{FF2B5EF4-FFF2-40B4-BE49-F238E27FC236}">
                <a16:creationId xmlns:a16="http://schemas.microsoft.com/office/drawing/2014/main" id="{841A9C34-7464-4214-95DE-1FA733D07DAE}"/>
              </a:ext>
            </a:extLst>
          </p:cNvPr>
          <p:cNvPicPr>
            <a:picLocks noChangeAspect="1"/>
          </p:cNvPicPr>
          <p:nvPr/>
        </p:nvPicPr>
        <p:blipFill rotWithShape="1">
          <a:blip r:embed="rId4"/>
          <a:srcRect l="26637" r="29900"/>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5" name="Group 24">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9"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1"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46AD1608-1206-4C9A-B4AB-1D9B14C23A0A}"/>
              </a:ext>
            </a:extLst>
          </p:cNvPr>
          <p:cNvSpPr>
            <a:spLocks noGrp="1"/>
          </p:cNvSpPr>
          <p:nvPr>
            <p:ph type="title"/>
          </p:nvPr>
        </p:nvSpPr>
        <p:spPr>
          <a:xfrm>
            <a:off x="210080" y="225725"/>
            <a:ext cx="5778264" cy="1752599"/>
          </a:xfrm>
        </p:spPr>
        <p:txBody>
          <a:bodyPr vert="horz" lIns="91440" tIns="45720" rIns="91440" bIns="45720" rtlCol="0" anchor="ctr">
            <a:noAutofit/>
          </a:bodyPr>
          <a:lstStyle/>
          <a:p>
            <a:r>
              <a:rPr lang="pt-PT" sz="5400" b="1" i="1">
                <a:solidFill>
                  <a:schemeClr val="accent1"/>
                </a:solidFill>
                <a:latin typeface="Century Schoolbook"/>
              </a:rPr>
              <a:t>Introdução</a:t>
            </a:r>
          </a:p>
        </p:txBody>
      </p:sp>
      <p:sp>
        <p:nvSpPr>
          <p:cNvPr id="4" name="CaixaDeTexto 3">
            <a:extLst>
              <a:ext uri="{FF2B5EF4-FFF2-40B4-BE49-F238E27FC236}">
                <a16:creationId xmlns:a16="http://schemas.microsoft.com/office/drawing/2014/main" id="{805E9E7F-2088-4D1D-BEDC-BBB57F1FF500}"/>
              </a:ext>
            </a:extLst>
          </p:cNvPr>
          <p:cNvSpPr txBox="1"/>
          <p:nvPr/>
        </p:nvSpPr>
        <p:spPr>
          <a:xfrm>
            <a:off x="276050" y="1708842"/>
            <a:ext cx="5643653" cy="480635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just" defTabSz="457200">
              <a:lnSpc>
                <a:spcPct val="90000"/>
              </a:lnSpc>
              <a:spcBef>
                <a:spcPct val="20000"/>
              </a:spcBef>
              <a:spcAft>
                <a:spcPts val="600"/>
              </a:spcAft>
            </a:pPr>
            <a:r>
              <a:rPr lang="pt-PT" sz="2600">
                <a:latin typeface="Calibri"/>
                <a:ea typeface="+mn-lt"/>
                <a:cs typeface="+mn-lt"/>
              </a:rPr>
              <a:t> O cérebro humano é a estrutura orgânica mais complexa conhecida e como tal é muito difícil de entender e de se estudar. O cérebro humano é atualmente, impossível de compreender completamente, se é que isso é possível, pois, apesar de muito parecidos morfologicamente, um cérebro humano nunca funciona de maneira completamente igual aos outros.</a:t>
            </a:r>
            <a:endParaRPr lang="pt-PT" sz="2600">
              <a:latin typeface="Calibri"/>
              <a:cs typeface="Calibri"/>
            </a:endParaRPr>
          </a:p>
        </p:txBody>
      </p:sp>
    </p:spTree>
    <p:extLst>
      <p:ext uri="{BB962C8B-B14F-4D97-AF65-F5344CB8AC3E}">
        <p14:creationId xmlns:p14="http://schemas.microsoft.com/office/powerpoint/2010/main" val="386775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A97C07DE-E5F8-41B6-8D4C-3118B47A1E01}"/>
              </a:ext>
            </a:extLst>
          </p:cNvPr>
          <p:cNvSpPr>
            <a:spLocks noGrp="1"/>
          </p:cNvSpPr>
          <p:nvPr>
            <p:ph type="title"/>
          </p:nvPr>
        </p:nvSpPr>
        <p:spPr>
          <a:xfrm>
            <a:off x="3962399" y="685800"/>
            <a:ext cx="7820343" cy="1413933"/>
          </a:xfrm>
        </p:spPr>
        <p:txBody>
          <a:bodyPr>
            <a:noAutofit/>
          </a:bodyPr>
          <a:lstStyle/>
          <a:p>
            <a:r>
              <a:rPr lang="pt-PT" sz="4800" b="1" i="1">
                <a:solidFill>
                  <a:schemeClr val="accent1"/>
                </a:solidFill>
                <a:latin typeface="Century Schoolbook"/>
                <a:ea typeface="+mj-lt"/>
                <a:cs typeface="+mj-lt"/>
              </a:rPr>
              <a:t>Estrutura do cérebro humano</a:t>
            </a:r>
            <a:endParaRPr lang="pt-PT" sz="4800">
              <a:solidFill>
                <a:schemeClr val="accent1"/>
              </a:solidFill>
              <a:latin typeface="Century Schoolbook"/>
              <a:ea typeface="+mj-lt"/>
              <a:cs typeface="+mj-lt"/>
            </a:endParaRPr>
          </a:p>
        </p:txBody>
      </p:sp>
      <p:pic>
        <p:nvPicPr>
          <p:cNvPr id="5" name="Picture 4" descr="TAC de um cérebro humano numa clínica de neurologia">
            <a:extLst>
              <a:ext uri="{FF2B5EF4-FFF2-40B4-BE49-F238E27FC236}">
                <a16:creationId xmlns:a16="http://schemas.microsoft.com/office/drawing/2014/main" id="{CFACF17A-A262-4BE1-8AD3-DEBDC04315D3}"/>
              </a:ext>
            </a:extLst>
          </p:cNvPr>
          <p:cNvPicPr>
            <a:picLocks noChangeAspect="1"/>
          </p:cNvPicPr>
          <p:nvPr/>
        </p:nvPicPr>
        <p:blipFill rotWithShape="1">
          <a:blip r:embed="rId4"/>
          <a:srcRect l="55401" r="6771" b="4"/>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Marcador de Posição de Conteúdo 2">
            <a:extLst>
              <a:ext uri="{FF2B5EF4-FFF2-40B4-BE49-F238E27FC236}">
                <a16:creationId xmlns:a16="http://schemas.microsoft.com/office/drawing/2014/main" id="{2797CBB6-5BD1-461D-B6A5-80AB9E74EA6B}"/>
              </a:ext>
            </a:extLst>
          </p:cNvPr>
          <p:cNvSpPr>
            <a:spLocks noGrp="1"/>
          </p:cNvSpPr>
          <p:nvPr>
            <p:ph idx="1"/>
          </p:nvPr>
        </p:nvSpPr>
        <p:spPr>
          <a:xfrm>
            <a:off x="4102659" y="2437121"/>
            <a:ext cx="7400364" cy="3828532"/>
          </a:xfrm>
        </p:spPr>
        <p:txBody>
          <a:bodyPr vert="horz" lIns="91440" tIns="45720" rIns="91440" bIns="45720" rtlCol="0" anchor="ctr">
            <a:normAutofit/>
          </a:bodyPr>
          <a:lstStyle/>
          <a:p>
            <a:pPr marL="0" indent="0" algn="just">
              <a:buNone/>
            </a:pPr>
            <a:r>
              <a:rPr lang="pt-PT">
                <a:latin typeface="Calibri"/>
                <a:ea typeface="+mn-lt"/>
                <a:cs typeface="+mn-lt"/>
              </a:rPr>
              <a:t> O cérebro é a maior parte do encéfalo e faz parte, portanto, do sistema nervoso central. Este é capaz de processar informações dos sentidos, juntamente a outras estruturas do encéfalo, além de iniciar movimentos e influenciar o comportamento emocional de cada pessoa.</a:t>
            </a:r>
            <a:endParaRPr lang="pt-PT"/>
          </a:p>
          <a:p>
            <a:pPr marL="0" indent="0" algn="just">
              <a:buClr>
                <a:srgbClr val="1287C3"/>
              </a:buClr>
              <a:buNone/>
            </a:pPr>
            <a:r>
              <a:rPr lang="pt-PT">
                <a:latin typeface="Calibri"/>
                <a:ea typeface="+mn-lt"/>
                <a:cs typeface="+mn-lt"/>
              </a:rPr>
              <a:t> O cérebro humano é formado por duas metades, de aparência semelhante chamadas de hemisférios cerebrais. Elas estão conectadas entre si, por um feixe de filamentos nervosos denominado por corpo caloso.</a:t>
            </a:r>
          </a:p>
        </p:txBody>
      </p:sp>
    </p:spTree>
    <p:extLst>
      <p:ext uri="{BB962C8B-B14F-4D97-AF65-F5344CB8AC3E}">
        <p14:creationId xmlns:p14="http://schemas.microsoft.com/office/powerpoint/2010/main" val="164902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992B14-4535-4790-8FAC-572760BB7576}"/>
              </a:ext>
            </a:extLst>
          </p:cNvPr>
          <p:cNvSpPr>
            <a:spLocks noGrp="1"/>
          </p:cNvSpPr>
          <p:nvPr>
            <p:ph type="title"/>
          </p:nvPr>
        </p:nvSpPr>
        <p:spPr>
          <a:xfrm>
            <a:off x="1081745" y="498894"/>
            <a:ext cx="10018713" cy="1004977"/>
          </a:xfrm>
        </p:spPr>
        <p:txBody>
          <a:bodyPr>
            <a:normAutofit/>
          </a:bodyPr>
          <a:lstStyle/>
          <a:p>
            <a:r>
              <a:rPr lang="pt-PT" sz="4400" b="1" i="1">
                <a:solidFill>
                  <a:srgbClr val="00B0F0"/>
                </a:solidFill>
                <a:latin typeface="Century Schoolbook"/>
              </a:rPr>
              <a:t>Estrutura do cérebro humano</a:t>
            </a:r>
            <a:endParaRPr lang="pt-PT" sz="4400">
              <a:solidFill>
                <a:srgbClr val="00B0F0"/>
              </a:solidFill>
              <a:ea typeface="+mj-lt"/>
              <a:cs typeface="+mj-lt"/>
            </a:endParaRPr>
          </a:p>
        </p:txBody>
      </p:sp>
      <p:pic>
        <p:nvPicPr>
          <p:cNvPr id="4" name="Imagem 4">
            <a:extLst>
              <a:ext uri="{FF2B5EF4-FFF2-40B4-BE49-F238E27FC236}">
                <a16:creationId xmlns:a16="http://schemas.microsoft.com/office/drawing/2014/main" id="{A59B359D-DEDC-4B35-9BE0-9075D7768730}"/>
              </a:ext>
            </a:extLst>
          </p:cNvPr>
          <p:cNvPicPr>
            <a:picLocks noChangeAspect="1"/>
          </p:cNvPicPr>
          <p:nvPr/>
        </p:nvPicPr>
        <p:blipFill>
          <a:blip r:embed="rId4"/>
          <a:stretch>
            <a:fillRect/>
          </a:stretch>
        </p:blipFill>
        <p:spPr>
          <a:xfrm>
            <a:off x="7326283" y="2509756"/>
            <a:ext cx="4735589" cy="326923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CaixaDeTexto 4">
            <a:extLst>
              <a:ext uri="{FF2B5EF4-FFF2-40B4-BE49-F238E27FC236}">
                <a16:creationId xmlns:a16="http://schemas.microsoft.com/office/drawing/2014/main" id="{310C70F8-8BD0-4E65-BE37-63EC7DE4E67D}"/>
              </a:ext>
            </a:extLst>
          </p:cNvPr>
          <p:cNvSpPr txBox="1"/>
          <p:nvPr/>
        </p:nvSpPr>
        <p:spPr>
          <a:xfrm>
            <a:off x="1486668" y="2295446"/>
            <a:ext cx="538201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PT" sz="2600">
                <a:latin typeface="Calibri"/>
                <a:cs typeface="Calibri"/>
              </a:rPr>
              <a:t> Cada lado do cérebro é melhor a desempenhar certos processos que o outro lado, pois estes foram originalmente criados para realizar diferentes coisas. Dentro de cada hemisfério, também existem várias seções menores, chamadas de lobos, que estão associadas a uma maior especialização.</a:t>
            </a:r>
            <a:endParaRPr lang="pt-PT" sz="2600"/>
          </a:p>
        </p:txBody>
      </p:sp>
    </p:spTree>
    <p:extLst>
      <p:ext uri="{BB962C8B-B14F-4D97-AF65-F5344CB8AC3E}">
        <p14:creationId xmlns:p14="http://schemas.microsoft.com/office/powerpoint/2010/main" val="319119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coelenterata, hydrozoa&#10;&#10;Descrição gerada automaticamente">
            <a:extLst>
              <a:ext uri="{FF2B5EF4-FFF2-40B4-BE49-F238E27FC236}">
                <a16:creationId xmlns:a16="http://schemas.microsoft.com/office/drawing/2014/main" id="{2C80511F-1CEB-44A1-9E8A-AB47F1F65C7F}"/>
              </a:ext>
            </a:extLst>
          </p:cNvPr>
          <p:cNvPicPr>
            <a:picLocks noChangeAspect="1"/>
          </p:cNvPicPr>
          <p:nvPr/>
        </p:nvPicPr>
        <p:blipFill rotWithShape="1">
          <a:blip r:embed="rId4"/>
          <a:srcRect l="20171" r="24775"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31" name="Group 3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3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C550933F-2EC3-46B5-8577-CCC3F4CE4406}"/>
              </a:ext>
            </a:extLst>
          </p:cNvPr>
          <p:cNvSpPr>
            <a:spLocks noGrp="1"/>
          </p:cNvSpPr>
          <p:nvPr>
            <p:ph type="title"/>
          </p:nvPr>
        </p:nvSpPr>
        <p:spPr>
          <a:xfrm>
            <a:off x="483250" y="254479"/>
            <a:ext cx="5533849" cy="1752599"/>
          </a:xfrm>
        </p:spPr>
        <p:txBody>
          <a:bodyPr>
            <a:normAutofit/>
          </a:bodyPr>
          <a:lstStyle/>
          <a:p>
            <a:r>
              <a:rPr lang="pt-PT" b="1" i="1">
                <a:solidFill>
                  <a:srgbClr val="00B0F0"/>
                </a:solidFill>
                <a:latin typeface="Century Schoolbook"/>
              </a:rPr>
              <a:t>Estrutura do cérebro humano</a:t>
            </a:r>
            <a:endParaRPr lang="pt-PT">
              <a:solidFill>
                <a:srgbClr val="00B0F0"/>
              </a:solidFill>
              <a:ea typeface="+mj-lt"/>
              <a:cs typeface="+mj-lt"/>
            </a:endParaRPr>
          </a:p>
        </p:txBody>
      </p:sp>
      <p:sp>
        <p:nvSpPr>
          <p:cNvPr id="3" name="Marcador de Posição de Conteúdo 2">
            <a:extLst>
              <a:ext uri="{FF2B5EF4-FFF2-40B4-BE49-F238E27FC236}">
                <a16:creationId xmlns:a16="http://schemas.microsoft.com/office/drawing/2014/main" id="{AEC62D0C-C7A0-4631-BC58-D309ACA4ECF9}"/>
              </a:ext>
            </a:extLst>
          </p:cNvPr>
          <p:cNvSpPr>
            <a:spLocks noGrp="1"/>
          </p:cNvSpPr>
          <p:nvPr>
            <p:ph idx="1"/>
          </p:nvPr>
        </p:nvSpPr>
        <p:spPr>
          <a:xfrm>
            <a:off x="213174" y="1951212"/>
            <a:ext cx="5879933" cy="4576313"/>
          </a:xfrm>
        </p:spPr>
        <p:txBody>
          <a:bodyPr>
            <a:noAutofit/>
          </a:bodyPr>
          <a:lstStyle/>
          <a:p>
            <a:pPr marL="0" indent="0" algn="just">
              <a:lnSpc>
                <a:spcPct val="90000"/>
              </a:lnSpc>
              <a:buNone/>
            </a:pPr>
            <a:r>
              <a:rPr lang="pt-PT">
                <a:latin typeface="Calibri"/>
                <a:cs typeface="Calibri"/>
              </a:rPr>
              <a:t> Embora cada hemisfério tenha o mesmo número e tipo de lobos, os especialistas acreditam que os lobos de cada lado podem ter papéis ligeiramente diferentes a desempenhar como processos dominantes. Essa crença é baseada principalmente em diferentes padrões de sintomas que foram observados quando um determinado lobo do hemisfério esquerdo é danificado versus quando o mesmo lobo do hemisfério direito é danificado.</a:t>
            </a:r>
            <a:endParaRPr lang="pt-PT"/>
          </a:p>
        </p:txBody>
      </p:sp>
    </p:spTree>
    <p:extLst>
      <p:ext uri="{BB962C8B-B14F-4D97-AF65-F5344CB8AC3E}">
        <p14:creationId xmlns:p14="http://schemas.microsoft.com/office/powerpoint/2010/main" val="87651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4">
            <a:hlinkClick r:id="" action="ppaction://media"/>
            <a:extLst>
              <a:ext uri="{FF2B5EF4-FFF2-40B4-BE49-F238E27FC236}">
                <a16:creationId xmlns:a16="http://schemas.microsoft.com/office/drawing/2014/main" id="{BAD72E08-7D0C-4781-AF2F-A95CF522AE6B}"/>
              </a:ext>
            </a:extLst>
          </p:cNvPr>
          <p:cNvPicPr>
            <a:picLocks noGrp="1" noRot="1" noChangeAspect="1"/>
          </p:cNvPicPr>
          <p:nvPr>
            <p:ph idx="1"/>
            <a:videoFile r:link="rId1"/>
          </p:nvPr>
        </p:nvPicPr>
        <p:blipFill>
          <a:blip r:embed="rId4"/>
          <a:stretch>
            <a:fillRect/>
          </a:stretch>
        </p:blipFill>
        <p:spPr>
          <a:xfrm>
            <a:off x="-2980" y="-21566"/>
            <a:ext cx="12188166" cy="6876690"/>
          </a:xfrm>
        </p:spPr>
      </p:pic>
    </p:spTree>
    <p:extLst>
      <p:ext uri="{BB962C8B-B14F-4D97-AF65-F5344CB8AC3E}">
        <p14:creationId xmlns:p14="http://schemas.microsoft.com/office/powerpoint/2010/main" val="2919495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a:extLst>
              <a:ext uri="{FF2B5EF4-FFF2-40B4-BE49-F238E27FC236}">
                <a16:creationId xmlns:a16="http://schemas.microsoft.com/office/drawing/2014/main" id="{D030B835-91FC-414D-82CD-295B376E9D06}"/>
              </a:ext>
            </a:extLst>
          </p:cNvPr>
          <p:cNvPicPr>
            <a:picLocks noGrp="1" noChangeAspect="1"/>
          </p:cNvPicPr>
          <p:nvPr>
            <p:ph idx="1"/>
          </p:nvPr>
        </p:nvPicPr>
        <p:blipFill rotWithShape="1">
          <a:blip r:embed="rId4"/>
          <a:srcRect l="26813" r="19099"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5" name="Group 24">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9"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1"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ítulo 1">
            <a:extLst>
              <a:ext uri="{FF2B5EF4-FFF2-40B4-BE49-F238E27FC236}">
                <a16:creationId xmlns:a16="http://schemas.microsoft.com/office/drawing/2014/main" id="{E065BD1E-E8FB-4BBF-B388-E74436F963FD}"/>
              </a:ext>
            </a:extLst>
          </p:cNvPr>
          <p:cNvSpPr>
            <a:spLocks noGrp="1"/>
          </p:cNvSpPr>
          <p:nvPr>
            <p:ph type="title"/>
          </p:nvPr>
        </p:nvSpPr>
        <p:spPr>
          <a:xfrm>
            <a:off x="382609" y="570782"/>
            <a:ext cx="6094566" cy="1191883"/>
          </a:xfrm>
        </p:spPr>
        <p:txBody>
          <a:bodyPr vert="horz" lIns="91440" tIns="45720" rIns="91440" bIns="45720" rtlCol="0" anchor="ctr">
            <a:normAutofit/>
          </a:bodyPr>
          <a:lstStyle/>
          <a:p>
            <a:pPr algn="l">
              <a:lnSpc>
                <a:spcPct val="90000"/>
              </a:lnSpc>
            </a:pPr>
            <a:r>
              <a:rPr lang="pt-PT" sz="3600" b="1" i="1">
                <a:solidFill>
                  <a:srgbClr val="00B0F0"/>
                </a:solidFill>
                <a:latin typeface="Century Schoolbook"/>
              </a:rPr>
              <a:t>Porquê que o cérebro tem tantas dobras?</a:t>
            </a:r>
            <a:endParaRPr lang="pt-PT" sz="3600">
              <a:solidFill>
                <a:srgbClr val="00B0F0"/>
              </a:solidFill>
              <a:latin typeface="Century Schoolbook"/>
            </a:endParaRPr>
          </a:p>
        </p:txBody>
      </p:sp>
      <p:sp>
        <p:nvSpPr>
          <p:cNvPr id="5" name="CaixaDeTexto 4">
            <a:extLst>
              <a:ext uri="{FF2B5EF4-FFF2-40B4-BE49-F238E27FC236}">
                <a16:creationId xmlns:a16="http://schemas.microsoft.com/office/drawing/2014/main" id="{ACACC2AF-25BA-472A-B0A4-79E7903776EA}"/>
              </a:ext>
            </a:extLst>
          </p:cNvPr>
          <p:cNvSpPr txBox="1"/>
          <p:nvPr/>
        </p:nvSpPr>
        <p:spPr>
          <a:xfrm>
            <a:off x="499694" y="2422584"/>
            <a:ext cx="5404454" cy="37607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just" defTabSz="457200">
              <a:lnSpc>
                <a:spcPct val="90000"/>
              </a:lnSpc>
              <a:spcBef>
                <a:spcPct val="20000"/>
              </a:spcBef>
              <a:spcAft>
                <a:spcPts val="600"/>
              </a:spcAft>
              <a:buClr>
                <a:schemeClr val="accent1">
                  <a:lumMod val="75000"/>
                </a:schemeClr>
              </a:buClr>
              <a:buSzPct val="145000"/>
            </a:pPr>
            <a:r>
              <a:rPr lang="pt-PT" sz="2400">
                <a:latin typeface="Calibri"/>
                <a:cs typeface="Calibri"/>
              </a:rPr>
              <a:t> As dobras aparecem ao longo da expansão do nosso cérebro no útero. Essa expansão faz com que a pressão aumente na superfície externa do cérebro. O que faz com que a superfície se dobre em resposta ao aumento da pressão. Essas dobras permitem que os humanos acumulem mais neurônios, o que, por sua vez, pode significar cérebros mais avançados com habilidades cognitivas aumentadas.</a:t>
            </a:r>
          </a:p>
          <a:p>
            <a:pPr defTabSz="457200">
              <a:lnSpc>
                <a:spcPct val="90000"/>
              </a:lnSpc>
              <a:spcBef>
                <a:spcPct val="20000"/>
              </a:spcBef>
              <a:spcAft>
                <a:spcPts val="600"/>
              </a:spcAft>
              <a:buClr>
                <a:schemeClr val="accent1">
                  <a:lumMod val="75000"/>
                </a:schemeClr>
              </a:buClr>
              <a:buSzPct val="145000"/>
              <a:buFont typeface="Arial"/>
              <a:buChar char="•"/>
            </a:pPr>
            <a:endParaRPr lang="en-US" sz="1700"/>
          </a:p>
        </p:txBody>
      </p:sp>
    </p:spTree>
    <p:extLst>
      <p:ext uri="{BB962C8B-B14F-4D97-AF65-F5344CB8AC3E}">
        <p14:creationId xmlns:p14="http://schemas.microsoft.com/office/powerpoint/2010/main" val="349386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9E8BE6-F35F-40B0-A28A-C8A427B04C10}"/>
              </a:ext>
            </a:extLst>
          </p:cNvPr>
          <p:cNvSpPr>
            <a:spLocks noGrp="1"/>
          </p:cNvSpPr>
          <p:nvPr>
            <p:ph type="title"/>
          </p:nvPr>
        </p:nvSpPr>
        <p:spPr>
          <a:xfrm>
            <a:off x="1599330" y="-104954"/>
            <a:ext cx="10018713" cy="1752599"/>
          </a:xfrm>
        </p:spPr>
        <p:txBody>
          <a:bodyPr>
            <a:normAutofit/>
          </a:bodyPr>
          <a:lstStyle/>
          <a:p>
            <a:r>
              <a:rPr lang="pt-PT" sz="4800" b="1" i="1">
                <a:solidFill>
                  <a:schemeClr val="accent1"/>
                </a:solidFill>
                <a:latin typeface="Century Schoolbook"/>
                <a:ea typeface="+mj-lt"/>
                <a:cs typeface="+mj-lt"/>
              </a:rPr>
              <a:t>Laterização hemisférica</a:t>
            </a:r>
            <a:endParaRPr lang="pt-PT" sz="4800">
              <a:solidFill>
                <a:schemeClr val="accent1"/>
              </a:solidFill>
              <a:latin typeface="Century Schoolbook"/>
              <a:ea typeface="+mj-lt"/>
              <a:cs typeface="+mj-lt"/>
            </a:endParaRPr>
          </a:p>
        </p:txBody>
      </p:sp>
      <p:sp>
        <p:nvSpPr>
          <p:cNvPr id="3" name="Marcador de Posição de Conteúdo 2">
            <a:extLst>
              <a:ext uri="{FF2B5EF4-FFF2-40B4-BE49-F238E27FC236}">
                <a16:creationId xmlns:a16="http://schemas.microsoft.com/office/drawing/2014/main" id="{DE082C4B-F5A4-4CD6-8CDC-93A896FC00EF}"/>
              </a:ext>
            </a:extLst>
          </p:cNvPr>
          <p:cNvSpPr>
            <a:spLocks noGrp="1"/>
          </p:cNvSpPr>
          <p:nvPr>
            <p:ph sz="half" idx="1"/>
          </p:nvPr>
        </p:nvSpPr>
        <p:spPr>
          <a:xfrm>
            <a:off x="1599331" y="1444923"/>
            <a:ext cx="8978226" cy="3167334"/>
          </a:xfrm>
        </p:spPr>
        <p:txBody>
          <a:bodyPr vert="horz" lIns="91440" tIns="45720" rIns="91440" bIns="45720" rtlCol="0" anchor="ctr">
            <a:noAutofit/>
          </a:bodyPr>
          <a:lstStyle/>
          <a:p>
            <a:pPr algn="just">
              <a:buClr>
                <a:srgbClr val="1287C3"/>
              </a:buClr>
            </a:pPr>
            <a:r>
              <a:rPr lang="pt-PT" sz="3000">
                <a:latin typeface="Calibri"/>
                <a:ea typeface="+mn-lt"/>
                <a:cs typeface="+mn-lt"/>
              </a:rPr>
              <a:t>Enquanto que o hemisfério esquerdo trata de desempenhar, por exemplo, as funções lógicas e o raciocínio matemático, sendo então o hemisfério racional, o hemisfério direito é onde aparece a criatividade, a espontaneidade e as sensações, sendo, portanto, o hemisfério criativo ou emocional.</a:t>
            </a:r>
            <a:endParaRPr lang="pt-PT" sz="3000"/>
          </a:p>
        </p:txBody>
      </p:sp>
      <p:sp>
        <p:nvSpPr>
          <p:cNvPr id="5" name="Marcador de Posição de Conteúdo 4">
            <a:extLst>
              <a:ext uri="{FF2B5EF4-FFF2-40B4-BE49-F238E27FC236}">
                <a16:creationId xmlns:a16="http://schemas.microsoft.com/office/drawing/2014/main" id="{AE0DC987-2F28-4C04-AC09-B9FE1FB4A1A7}"/>
              </a:ext>
            </a:extLst>
          </p:cNvPr>
          <p:cNvSpPr>
            <a:spLocks noGrp="1"/>
          </p:cNvSpPr>
          <p:nvPr>
            <p:ph sz="half" idx="2"/>
          </p:nvPr>
        </p:nvSpPr>
        <p:spPr>
          <a:xfrm>
            <a:off x="1604647" y="1712137"/>
            <a:ext cx="8992603" cy="2074653"/>
          </a:xfrm>
        </p:spPr>
        <p:txBody>
          <a:bodyPr>
            <a:noAutofit/>
          </a:bodyPr>
          <a:lstStyle/>
          <a:p>
            <a:pPr algn="just"/>
            <a:r>
              <a:rPr lang="pt-PT" sz="3000">
                <a:latin typeface="Calibri"/>
                <a:cs typeface="Calibri"/>
              </a:rPr>
              <a:t>Cada um dos hemisférios cerebrais está relacionado a diferentes aspetos da mente humana, desempenhando várias funções para além das motoras.</a:t>
            </a:r>
          </a:p>
        </p:txBody>
      </p:sp>
      <p:pic>
        <p:nvPicPr>
          <p:cNvPr id="8" name="Imagem 8">
            <a:extLst>
              <a:ext uri="{FF2B5EF4-FFF2-40B4-BE49-F238E27FC236}">
                <a16:creationId xmlns:a16="http://schemas.microsoft.com/office/drawing/2014/main" id="{3CBFD56A-2A1E-4993-A5E5-EF415D47E5F2}"/>
              </a:ext>
            </a:extLst>
          </p:cNvPr>
          <p:cNvPicPr>
            <a:picLocks noChangeAspect="1"/>
          </p:cNvPicPr>
          <p:nvPr/>
        </p:nvPicPr>
        <p:blipFill>
          <a:blip r:embed="rId3"/>
          <a:stretch>
            <a:fillRect/>
          </a:stretch>
        </p:blipFill>
        <p:spPr>
          <a:xfrm>
            <a:off x="6708474" y="4515929"/>
            <a:ext cx="2211238" cy="2196860"/>
          </a:xfrm>
          <a:prstGeom prst="rect">
            <a:avLst/>
          </a:prstGeom>
          <a:ln>
            <a:noFill/>
          </a:ln>
          <a:effectLst>
            <a:outerShdw blurRad="292100" dist="139700" dir="2700000" algn="tl" rotWithShape="0">
              <a:srgbClr val="333333">
                <a:alpha val="65000"/>
              </a:srgbClr>
            </a:outerShdw>
          </a:effectLst>
        </p:spPr>
      </p:pic>
      <p:pic>
        <p:nvPicPr>
          <p:cNvPr id="9" name="Imagem 9" descr="Uma imagem com planta, colorido, azul, artigos de cerâmica&#10;&#10;Descrição gerada automaticamente">
            <a:extLst>
              <a:ext uri="{FF2B5EF4-FFF2-40B4-BE49-F238E27FC236}">
                <a16:creationId xmlns:a16="http://schemas.microsoft.com/office/drawing/2014/main" id="{20A0D43C-A7EE-46B1-B913-52FFDB0DCE7A}"/>
              </a:ext>
            </a:extLst>
          </p:cNvPr>
          <p:cNvPicPr>
            <a:picLocks noChangeAspect="1"/>
          </p:cNvPicPr>
          <p:nvPr/>
        </p:nvPicPr>
        <p:blipFill>
          <a:blip r:embed="rId4"/>
          <a:stretch>
            <a:fillRect/>
          </a:stretch>
        </p:blipFill>
        <p:spPr>
          <a:xfrm>
            <a:off x="4364964" y="4521691"/>
            <a:ext cx="2081842" cy="2214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242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4">
            <a:extLst>
              <a:ext uri="{FF2B5EF4-FFF2-40B4-BE49-F238E27FC236}">
                <a16:creationId xmlns:a16="http://schemas.microsoft.com/office/drawing/2014/main" id="{3AB0131A-A5D9-4802-9629-5169DE7F5856}"/>
              </a:ext>
            </a:extLst>
          </p:cNvPr>
          <p:cNvGraphicFramePr>
            <a:graphicFrameLocks noGrp="1"/>
          </p:cNvGraphicFramePr>
          <p:nvPr>
            <p:ph idx="1"/>
            <p:extLst>
              <p:ext uri="{D42A27DB-BD31-4B8C-83A1-F6EECF244321}">
                <p14:modId xmlns:p14="http://schemas.microsoft.com/office/powerpoint/2010/main" val="2495582591"/>
              </p:ext>
            </p:extLst>
          </p:nvPr>
        </p:nvGraphicFramePr>
        <p:xfrm>
          <a:off x="1426803" y="409754"/>
          <a:ext cx="10018712" cy="6096000"/>
        </p:xfrm>
        <a:graphic>
          <a:graphicData uri="http://schemas.openxmlformats.org/drawingml/2006/table">
            <a:tbl>
              <a:tblPr firstRow="1" bandRow="1">
                <a:tableStyleId>{5C22544A-7EE6-4342-B048-85BDC9FD1C3A}</a:tableStyleId>
              </a:tblPr>
              <a:tblGrid>
                <a:gridCol w="5009356">
                  <a:extLst>
                    <a:ext uri="{9D8B030D-6E8A-4147-A177-3AD203B41FA5}">
                      <a16:colId xmlns:a16="http://schemas.microsoft.com/office/drawing/2014/main" val="2132775782"/>
                    </a:ext>
                  </a:extLst>
                </a:gridCol>
                <a:gridCol w="5009356">
                  <a:extLst>
                    <a:ext uri="{9D8B030D-6E8A-4147-A177-3AD203B41FA5}">
                      <a16:colId xmlns:a16="http://schemas.microsoft.com/office/drawing/2014/main" val="2797801427"/>
                    </a:ext>
                  </a:extLst>
                </a:gridCol>
              </a:tblGrid>
              <a:tr h="370840">
                <a:tc>
                  <a:txBody>
                    <a:bodyPr/>
                    <a:lstStyle/>
                    <a:p>
                      <a:pPr algn="ctr"/>
                      <a:r>
                        <a:rPr lang="pt-PT" sz="2800"/>
                        <a:t>Hemisfério esquerdo:</a:t>
                      </a:r>
                    </a:p>
                  </a:txBody>
                  <a:tcPr anchor="ctr"/>
                </a:tc>
                <a:tc>
                  <a:txBody>
                    <a:bodyPr/>
                    <a:lstStyle/>
                    <a:p>
                      <a:pPr algn="ctr"/>
                      <a:r>
                        <a:rPr lang="pt-PT" sz="2800"/>
                        <a:t>Significado:</a:t>
                      </a:r>
                    </a:p>
                  </a:txBody>
                  <a:tcPr anchor="ctr"/>
                </a:tc>
                <a:extLst>
                  <a:ext uri="{0D108BD9-81ED-4DB2-BD59-A6C34878D82A}">
                    <a16:rowId xmlns:a16="http://schemas.microsoft.com/office/drawing/2014/main" val="1872693723"/>
                  </a:ext>
                </a:extLst>
              </a:tr>
              <a:tr h="370840">
                <a:tc>
                  <a:txBody>
                    <a:bodyPr/>
                    <a:lstStyle/>
                    <a:p>
                      <a:pPr algn="ctr"/>
                      <a:r>
                        <a:rPr lang="pt-PT" sz="2400" b="1"/>
                        <a:t>Verbal </a:t>
                      </a:r>
                    </a:p>
                  </a:txBody>
                  <a:tcPr anchor="ctr"/>
                </a:tc>
                <a:tc>
                  <a:txBody>
                    <a:bodyPr/>
                    <a:lstStyle/>
                    <a:p>
                      <a:pPr lvl="0">
                        <a:buNone/>
                      </a:pPr>
                      <a:r>
                        <a:rPr lang="pt-PT" sz="1800" b="0" i="0" u="none" strike="noStrike" noProof="0">
                          <a:latin typeface="Corbel"/>
                        </a:rPr>
                        <a:t>Usa palavras para manobrar, descrever e definir.</a:t>
                      </a:r>
                    </a:p>
                  </a:txBody>
                  <a:tcPr/>
                </a:tc>
                <a:extLst>
                  <a:ext uri="{0D108BD9-81ED-4DB2-BD59-A6C34878D82A}">
                    <a16:rowId xmlns:a16="http://schemas.microsoft.com/office/drawing/2014/main" val="1637491085"/>
                  </a:ext>
                </a:extLst>
              </a:tr>
              <a:tr h="370840">
                <a:tc>
                  <a:txBody>
                    <a:bodyPr/>
                    <a:lstStyle/>
                    <a:p>
                      <a:pPr algn="ctr"/>
                      <a:r>
                        <a:rPr lang="pt-PT" sz="2400" b="1"/>
                        <a:t>Analítico</a:t>
                      </a:r>
                    </a:p>
                  </a:txBody>
                  <a:tcPr anchor="ctr"/>
                </a:tc>
                <a:tc>
                  <a:txBody>
                    <a:bodyPr/>
                    <a:lstStyle/>
                    <a:p>
                      <a:pPr lvl="0">
                        <a:buNone/>
                      </a:pPr>
                      <a:r>
                        <a:rPr lang="pt-PT" sz="1600" b="0" i="0" u="none" strike="noStrike" noProof="0">
                          <a:latin typeface="Corbel"/>
                        </a:rPr>
                        <a:t>S</a:t>
                      </a:r>
                      <a:r>
                        <a:rPr lang="pt-PT" sz="1800" b="0" i="0" u="none" strike="noStrike" noProof="0">
                          <a:latin typeface="Corbel"/>
                        </a:rPr>
                        <a:t>oluciona as coisas passo a passo e parte por parte.</a:t>
                      </a:r>
                    </a:p>
                  </a:txBody>
                  <a:tcPr/>
                </a:tc>
                <a:extLst>
                  <a:ext uri="{0D108BD9-81ED-4DB2-BD59-A6C34878D82A}">
                    <a16:rowId xmlns:a16="http://schemas.microsoft.com/office/drawing/2014/main" val="1602330333"/>
                  </a:ext>
                </a:extLst>
              </a:tr>
              <a:tr h="370840">
                <a:tc>
                  <a:txBody>
                    <a:bodyPr/>
                    <a:lstStyle/>
                    <a:p>
                      <a:pPr algn="ctr"/>
                      <a:r>
                        <a:rPr lang="pt-PT" sz="2400" b="1"/>
                        <a:t>Simbólico</a:t>
                      </a:r>
                    </a:p>
                  </a:txBody>
                  <a:tcPr anchor="ctr"/>
                </a:tc>
                <a:tc>
                  <a:txBody>
                    <a:bodyPr/>
                    <a:lstStyle/>
                    <a:p>
                      <a:pPr lvl="0">
                        <a:buNone/>
                      </a:pPr>
                      <a:r>
                        <a:rPr lang="pt-PT" sz="1800" b="0" i="0" u="none" strike="noStrike" noProof="0"/>
                        <a:t>Usa um símbolo para representar algo.</a:t>
                      </a:r>
                    </a:p>
                  </a:txBody>
                  <a:tcPr/>
                </a:tc>
                <a:extLst>
                  <a:ext uri="{0D108BD9-81ED-4DB2-BD59-A6C34878D82A}">
                    <a16:rowId xmlns:a16="http://schemas.microsoft.com/office/drawing/2014/main" val="3283824068"/>
                  </a:ext>
                </a:extLst>
              </a:tr>
              <a:tr h="370840">
                <a:tc>
                  <a:txBody>
                    <a:bodyPr/>
                    <a:lstStyle/>
                    <a:p>
                      <a:pPr algn="ctr"/>
                      <a:r>
                        <a:rPr lang="pt-PT" sz="2400" b="1"/>
                        <a:t>Abstrato</a:t>
                      </a:r>
                    </a:p>
                  </a:txBody>
                  <a:tcPr anchor="ctr"/>
                </a:tc>
                <a:tc>
                  <a:txBody>
                    <a:bodyPr/>
                    <a:lstStyle/>
                    <a:p>
                      <a:pPr lvl="0">
                        <a:buNone/>
                      </a:pPr>
                      <a:r>
                        <a:rPr lang="pt-PT" b="0" i="0">
                          <a:solidFill>
                            <a:srgbClr val="353535"/>
                          </a:solidFill>
                          <a:effectLst/>
                          <a:latin typeface="Calibri" panose="020F0502020204030204" pitchFamily="34" charset="0"/>
                        </a:rPr>
                        <a:t>Toma um pequeno fragmento de informação e usa-o para representar o todo.</a:t>
                      </a:r>
                      <a:endParaRPr lang="pt-PT" sz="1800" b="0" i="0" u="none" strike="noStrike" noProof="0">
                        <a:latin typeface="Calibri" panose="020F0502020204030204" pitchFamily="34" charset="0"/>
                      </a:endParaRPr>
                    </a:p>
                  </a:txBody>
                  <a:tcPr/>
                </a:tc>
                <a:extLst>
                  <a:ext uri="{0D108BD9-81ED-4DB2-BD59-A6C34878D82A}">
                    <a16:rowId xmlns:a16="http://schemas.microsoft.com/office/drawing/2014/main" val="2770484400"/>
                  </a:ext>
                </a:extLst>
              </a:tr>
              <a:tr h="370840">
                <a:tc>
                  <a:txBody>
                    <a:bodyPr/>
                    <a:lstStyle/>
                    <a:p>
                      <a:pPr algn="ctr"/>
                      <a:r>
                        <a:rPr lang="pt-PT" sz="2400" b="1"/>
                        <a:t>Temporal</a:t>
                      </a:r>
                    </a:p>
                  </a:txBody>
                  <a:tcPr anchor="ctr"/>
                </a:tc>
                <a:tc>
                  <a:txBody>
                    <a:bodyPr/>
                    <a:lstStyle/>
                    <a:p>
                      <a:pPr lvl="0">
                        <a:buNone/>
                      </a:pPr>
                      <a:r>
                        <a:rPr lang="pt-PT" sz="1800" b="0" i="0" u="none" strike="noStrike" noProof="0">
                          <a:latin typeface="Corbel"/>
                        </a:rPr>
                        <a:t>Leva em conta o tempo e a ordem das coisas em sucessão.</a:t>
                      </a:r>
                    </a:p>
                  </a:txBody>
                  <a:tcPr/>
                </a:tc>
                <a:extLst>
                  <a:ext uri="{0D108BD9-81ED-4DB2-BD59-A6C34878D82A}">
                    <a16:rowId xmlns:a16="http://schemas.microsoft.com/office/drawing/2014/main" val="4051696848"/>
                  </a:ext>
                </a:extLst>
              </a:tr>
              <a:tr h="370840">
                <a:tc>
                  <a:txBody>
                    <a:bodyPr/>
                    <a:lstStyle/>
                    <a:p>
                      <a:pPr algn="ctr"/>
                      <a:r>
                        <a:rPr lang="pt-PT" sz="2400" b="1"/>
                        <a:t>Racional</a:t>
                      </a:r>
                    </a:p>
                  </a:txBody>
                  <a:tcPr anchor="ctr"/>
                </a:tc>
                <a:tc>
                  <a:txBody>
                    <a:bodyPr/>
                    <a:lstStyle/>
                    <a:p>
                      <a:pPr lvl="0">
                        <a:buNone/>
                      </a:pPr>
                      <a:r>
                        <a:rPr lang="pt-PT" sz="1800" b="0" i="0" u="none" strike="noStrike" noProof="0">
                          <a:latin typeface="Corbel"/>
                        </a:rPr>
                        <a:t>Extrai conclusões baseadas nas razões e nos dados.</a:t>
                      </a:r>
                    </a:p>
                  </a:txBody>
                  <a:tcPr/>
                </a:tc>
                <a:extLst>
                  <a:ext uri="{0D108BD9-81ED-4DB2-BD59-A6C34878D82A}">
                    <a16:rowId xmlns:a16="http://schemas.microsoft.com/office/drawing/2014/main" val="3145194855"/>
                  </a:ext>
                </a:extLst>
              </a:tr>
              <a:tr h="370840">
                <a:tc>
                  <a:txBody>
                    <a:bodyPr/>
                    <a:lstStyle/>
                    <a:p>
                      <a:pPr algn="ctr"/>
                      <a:r>
                        <a:rPr lang="pt-PT" sz="2400" b="1"/>
                        <a:t>Não espacial</a:t>
                      </a:r>
                    </a:p>
                  </a:txBody>
                  <a:tcPr anchor="ctr"/>
                </a:tc>
                <a:tc>
                  <a:txBody>
                    <a:bodyPr/>
                    <a:lstStyle/>
                    <a:p>
                      <a:pPr lvl="0">
                        <a:buNone/>
                      </a:pPr>
                      <a:r>
                        <a:rPr lang="pt-PT" sz="1800" b="0" i="0" u="none" strike="noStrike" noProof="0">
                          <a:latin typeface="Corbel"/>
                        </a:rPr>
                        <a:t>Não vê as relações entre uma coisa e outra, e como as partes se unem para formar um todo.</a:t>
                      </a:r>
                    </a:p>
                  </a:txBody>
                  <a:tcPr/>
                </a:tc>
                <a:extLst>
                  <a:ext uri="{0D108BD9-81ED-4DB2-BD59-A6C34878D82A}">
                    <a16:rowId xmlns:a16="http://schemas.microsoft.com/office/drawing/2014/main" val="1065173581"/>
                  </a:ext>
                </a:extLst>
              </a:tr>
              <a:tr h="370840">
                <a:tc>
                  <a:txBody>
                    <a:bodyPr/>
                    <a:lstStyle/>
                    <a:p>
                      <a:pPr algn="ctr"/>
                      <a:r>
                        <a:rPr lang="pt-PT" sz="2400" b="1"/>
                        <a:t>Lógico</a:t>
                      </a:r>
                    </a:p>
                  </a:txBody>
                  <a:tcPr anchor="ctr"/>
                </a:tc>
                <a:tc>
                  <a:txBody>
                    <a:bodyPr/>
                    <a:lstStyle/>
                    <a:p>
                      <a:pPr lvl="0">
                        <a:buNone/>
                      </a:pPr>
                      <a:r>
                        <a:rPr lang="pt-PT" sz="1800" b="0" i="0" u="none" strike="noStrike" noProof="0">
                          <a:latin typeface="Corbel"/>
                        </a:rPr>
                        <a:t>Extrai conclusões baseando-se na lógica, tudo segue uma ordem lógica, como por exemplo um teorema matemático e um argumento bem exposto.</a:t>
                      </a:r>
                    </a:p>
                  </a:txBody>
                  <a:tcPr/>
                </a:tc>
                <a:extLst>
                  <a:ext uri="{0D108BD9-81ED-4DB2-BD59-A6C34878D82A}">
                    <a16:rowId xmlns:a16="http://schemas.microsoft.com/office/drawing/2014/main" val="1824259668"/>
                  </a:ext>
                </a:extLst>
              </a:tr>
              <a:tr h="370840">
                <a:tc>
                  <a:txBody>
                    <a:bodyPr/>
                    <a:lstStyle/>
                    <a:p>
                      <a:pPr algn="ctr"/>
                      <a:r>
                        <a:rPr lang="pt-PT" sz="2400" b="1"/>
                        <a:t>Linear</a:t>
                      </a:r>
                    </a:p>
                  </a:txBody>
                  <a:tcPr anchor="ctr"/>
                </a:tc>
                <a:tc>
                  <a:txBody>
                    <a:bodyPr/>
                    <a:lstStyle/>
                    <a:p>
                      <a:pPr lvl="0">
                        <a:buNone/>
                      </a:pPr>
                      <a:r>
                        <a:rPr lang="pt-PT" sz="1800" b="0" i="0" u="none" strike="noStrike" noProof="0">
                          <a:latin typeface="Corbel"/>
                        </a:rPr>
                        <a:t>Pensa em função de ideias encadeadas, de modo que um pensamento suceda o outro.</a:t>
                      </a:r>
                    </a:p>
                  </a:txBody>
                  <a:tcPr/>
                </a:tc>
                <a:extLst>
                  <a:ext uri="{0D108BD9-81ED-4DB2-BD59-A6C34878D82A}">
                    <a16:rowId xmlns:a16="http://schemas.microsoft.com/office/drawing/2014/main" val="3811228520"/>
                  </a:ext>
                </a:extLst>
              </a:tr>
            </a:tbl>
          </a:graphicData>
        </a:graphic>
      </p:graphicFrame>
      <p:graphicFrame>
        <p:nvGraphicFramePr>
          <p:cNvPr id="6" name="Tabela 4">
            <a:extLst>
              <a:ext uri="{FF2B5EF4-FFF2-40B4-BE49-F238E27FC236}">
                <a16:creationId xmlns:a16="http://schemas.microsoft.com/office/drawing/2014/main" id="{5F401DB1-EEB1-44FC-925D-AAD901573D02}"/>
              </a:ext>
            </a:extLst>
          </p:cNvPr>
          <p:cNvGraphicFramePr>
            <a:graphicFrameLocks/>
          </p:cNvGraphicFramePr>
          <p:nvPr>
            <p:extLst>
              <p:ext uri="{D42A27DB-BD31-4B8C-83A1-F6EECF244321}">
                <p14:modId xmlns:p14="http://schemas.microsoft.com/office/powerpoint/2010/main" val="3695003375"/>
              </p:ext>
            </p:extLst>
          </p:nvPr>
        </p:nvGraphicFramePr>
        <p:xfrm>
          <a:off x="1411563" y="386894"/>
          <a:ext cx="10033952" cy="6141719"/>
        </p:xfrm>
        <a:graphic>
          <a:graphicData uri="http://schemas.openxmlformats.org/drawingml/2006/table">
            <a:tbl>
              <a:tblPr firstRow="1" bandRow="1">
                <a:tableStyleId>{5C22544A-7EE6-4342-B048-85BDC9FD1C3A}</a:tableStyleId>
              </a:tblPr>
              <a:tblGrid>
                <a:gridCol w="5016976">
                  <a:extLst>
                    <a:ext uri="{9D8B030D-6E8A-4147-A177-3AD203B41FA5}">
                      <a16:colId xmlns:a16="http://schemas.microsoft.com/office/drawing/2014/main" val="2132775782"/>
                    </a:ext>
                  </a:extLst>
                </a:gridCol>
                <a:gridCol w="5016976">
                  <a:extLst>
                    <a:ext uri="{9D8B030D-6E8A-4147-A177-3AD203B41FA5}">
                      <a16:colId xmlns:a16="http://schemas.microsoft.com/office/drawing/2014/main" val="2797801427"/>
                    </a:ext>
                  </a:extLst>
                </a:gridCol>
              </a:tblGrid>
              <a:tr h="555368">
                <a:tc>
                  <a:txBody>
                    <a:bodyPr/>
                    <a:lstStyle/>
                    <a:p>
                      <a:pPr algn="ctr"/>
                      <a:r>
                        <a:rPr lang="pt-PT" sz="2800"/>
                        <a:t>Hemisfério direito:</a:t>
                      </a:r>
                    </a:p>
                  </a:txBody>
                  <a:tcPr anchor="ctr"/>
                </a:tc>
                <a:tc>
                  <a:txBody>
                    <a:bodyPr/>
                    <a:lstStyle/>
                    <a:p>
                      <a:pPr algn="ctr"/>
                      <a:r>
                        <a:rPr lang="pt-PT" sz="2800"/>
                        <a:t>Significado:</a:t>
                      </a:r>
                    </a:p>
                  </a:txBody>
                  <a:tcPr anchor="ctr"/>
                </a:tc>
                <a:extLst>
                  <a:ext uri="{0D108BD9-81ED-4DB2-BD59-A6C34878D82A}">
                    <a16:rowId xmlns:a16="http://schemas.microsoft.com/office/drawing/2014/main" val="1872693723"/>
                  </a:ext>
                </a:extLst>
              </a:tr>
              <a:tr h="686043">
                <a:tc>
                  <a:txBody>
                    <a:bodyPr/>
                    <a:lstStyle/>
                    <a:p>
                      <a:pPr algn="ctr"/>
                      <a:r>
                        <a:rPr lang="pt-PT" sz="2400" b="1"/>
                        <a:t>Não verbal</a:t>
                      </a:r>
                    </a:p>
                  </a:txBody>
                  <a:tcPr anchor="ctr"/>
                </a:tc>
                <a:tc>
                  <a:txBody>
                    <a:bodyPr/>
                    <a:lstStyle/>
                    <a:p>
                      <a:pPr lvl="0">
                        <a:buNone/>
                      </a:pPr>
                      <a:r>
                        <a:rPr lang="pt-PT" sz="1800" b="0" i="0" u="none" strike="noStrike" noProof="0"/>
                        <a:t>Tem conhecimento das coisas, através de uma relação não verbal;</a:t>
                      </a:r>
                    </a:p>
                  </a:txBody>
                  <a:tcPr/>
                </a:tc>
                <a:extLst>
                  <a:ext uri="{0D108BD9-81ED-4DB2-BD59-A6C34878D82A}">
                    <a16:rowId xmlns:a16="http://schemas.microsoft.com/office/drawing/2014/main" val="1637491085"/>
                  </a:ext>
                </a:extLst>
              </a:tr>
              <a:tr h="490031">
                <a:tc>
                  <a:txBody>
                    <a:bodyPr/>
                    <a:lstStyle/>
                    <a:p>
                      <a:pPr algn="ctr"/>
                      <a:r>
                        <a:rPr lang="pt-PT" sz="2400" b="1"/>
                        <a:t>Sintético</a:t>
                      </a:r>
                    </a:p>
                  </a:txBody>
                  <a:tcPr anchor="ctr"/>
                </a:tc>
                <a:tc>
                  <a:txBody>
                    <a:bodyPr/>
                    <a:lstStyle/>
                    <a:p>
                      <a:pPr lvl="0">
                        <a:buNone/>
                      </a:pPr>
                      <a:r>
                        <a:rPr lang="pt-PT" sz="1800" b="0" i="0" u="none" strike="noStrike" noProof="0"/>
                        <a:t>Une as coisas para formar todos os conjuntos;</a:t>
                      </a:r>
                    </a:p>
                  </a:txBody>
                  <a:tcPr/>
                </a:tc>
                <a:extLst>
                  <a:ext uri="{0D108BD9-81ED-4DB2-BD59-A6C34878D82A}">
                    <a16:rowId xmlns:a16="http://schemas.microsoft.com/office/drawing/2014/main" val="1602330333"/>
                  </a:ext>
                </a:extLst>
              </a:tr>
              <a:tr h="686043">
                <a:tc>
                  <a:txBody>
                    <a:bodyPr/>
                    <a:lstStyle/>
                    <a:p>
                      <a:pPr algn="ctr"/>
                      <a:r>
                        <a:rPr lang="pt-PT" sz="2400" b="1"/>
                        <a:t>Concreto </a:t>
                      </a:r>
                    </a:p>
                  </a:txBody>
                  <a:tcPr anchor="ctr"/>
                </a:tc>
                <a:tc>
                  <a:txBody>
                    <a:bodyPr/>
                    <a:lstStyle/>
                    <a:p>
                      <a:pPr lvl="0">
                        <a:buNone/>
                      </a:pPr>
                      <a:r>
                        <a:rPr lang="pt-PT" sz="1800" b="0" i="0" u="none" strike="noStrike" noProof="0">
                          <a:latin typeface="Corbel"/>
                        </a:rPr>
                        <a:t>Relaciona-se com as coisas tal com são e no momento presente;</a:t>
                      </a:r>
                    </a:p>
                  </a:txBody>
                  <a:tcPr/>
                </a:tc>
                <a:extLst>
                  <a:ext uri="{0D108BD9-81ED-4DB2-BD59-A6C34878D82A}">
                    <a16:rowId xmlns:a16="http://schemas.microsoft.com/office/drawing/2014/main" val="3283824068"/>
                  </a:ext>
                </a:extLst>
              </a:tr>
              <a:tr h="686043">
                <a:tc>
                  <a:txBody>
                    <a:bodyPr/>
                    <a:lstStyle/>
                    <a:p>
                      <a:pPr algn="ctr"/>
                      <a:r>
                        <a:rPr lang="pt-PT" sz="2400" b="1"/>
                        <a:t>Analógico</a:t>
                      </a:r>
                    </a:p>
                  </a:txBody>
                  <a:tcPr anchor="ctr"/>
                </a:tc>
                <a:tc>
                  <a:txBody>
                    <a:bodyPr/>
                    <a:lstStyle/>
                    <a:p>
                      <a:pPr lvl="0">
                        <a:buNone/>
                      </a:pPr>
                      <a:r>
                        <a:rPr lang="pt-PT" sz="1800" b="0" i="0" u="none" strike="noStrike" noProof="0"/>
                        <a:t>Observa semelhança entre as coisas, compreende as relações metafóricas;</a:t>
                      </a:r>
                    </a:p>
                  </a:txBody>
                  <a:tcPr/>
                </a:tc>
                <a:extLst>
                  <a:ext uri="{0D108BD9-81ED-4DB2-BD59-A6C34878D82A}">
                    <a16:rowId xmlns:a16="http://schemas.microsoft.com/office/drawing/2014/main" val="2770484400"/>
                  </a:ext>
                </a:extLst>
              </a:tr>
              <a:tr h="490031">
                <a:tc>
                  <a:txBody>
                    <a:bodyPr/>
                    <a:lstStyle/>
                    <a:p>
                      <a:pPr algn="ctr"/>
                      <a:r>
                        <a:rPr lang="pt-PT" sz="2400" b="1"/>
                        <a:t>Atemporal</a:t>
                      </a:r>
                    </a:p>
                  </a:txBody>
                  <a:tcPr anchor="ctr"/>
                </a:tc>
                <a:tc>
                  <a:txBody>
                    <a:bodyPr/>
                    <a:lstStyle/>
                    <a:p>
                      <a:pPr lvl="0">
                        <a:buNone/>
                      </a:pPr>
                      <a:r>
                        <a:rPr lang="pt-PT" sz="1800" b="0" i="0" u="none" strike="noStrike" noProof="0"/>
                        <a:t>Não tem sentido de tempo;</a:t>
                      </a:r>
                    </a:p>
                  </a:txBody>
                  <a:tcPr/>
                </a:tc>
                <a:extLst>
                  <a:ext uri="{0D108BD9-81ED-4DB2-BD59-A6C34878D82A}">
                    <a16:rowId xmlns:a16="http://schemas.microsoft.com/office/drawing/2014/main" val="4051696848"/>
                  </a:ext>
                </a:extLst>
              </a:tr>
              <a:tr h="490031">
                <a:tc>
                  <a:txBody>
                    <a:bodyPr/>
                    <a:lstStyle/>
                    <a:p>
                      <a:pPr algn="ctr"/>
                      <a:r>
                        <a:rPr lang="pt-PT" sz="2400" b="1"/>
                        <a:t>Não Racional</a:t>
                      </a:r>
                    </a:p>
                  </a:txBody>
                  <a:tcPr anchor="ctr"/>
                </a:tc>
                <a:tc>
                  <a:txBody>
                    <a:bodyPr/>
                    <a:lstStyle/>
                    <a:p>
                      <a:pPr lvl="0">
                        <a:buNone/>
                      </a:pPr>
                      <a:r>
                        <a:rPr lang="pt-PT" sz="1800" b="0" i="0" u="none" strike="noStrike" noProof="0"/>
                        <a:t>Não necessita basear-se na razão nem nos danos;</a:t>
                      </a:r>
                    </a:p>
                  </a:txBody>
                  <a:tcPr/>
                </a:tc>
                <a:extLst>
                  <a:ext uri="{0D108BD9-81ED-4DB2-BD59-A6C34878D82A}">
                    <a16:rowId xmlns:a16="http://schemas.microsoft.com/office/drawing/2014/main" val="3145194855"/>
                  </a:ext>
                </a:extLst>
              </a:tr>
              <a:tr h="686043">
                <a:tc>
                  <a:txBody>
                    <a:bodyPr/>
                    <a:lstStyle/>
                    <a:p>
                      <a:pPr algn="ctr"/>
                      <a:r>
                        <a:rPr lang="pt-PT" sz="2400" b="1"/>
                        <a:t>Espacial</a:t>
                      </a:r>
                    </a:p>
                  </a:txBody>
                  <a:tcPr anchor="ctr"/>
                </a:tc>
                <a:tc>
                  <a:txBody>
                    <a:bodyPr/>
                    <a:lstStyle/>
                    <a:p>
                      <a:pPr lvl="0">
                        <a:buNone/>
                      </a:pPr>
                      <a:r>
                        <a:rPr lang="pt-PT" sz="1800" b="0" i="0" u="none" strike="noStrike" noProof="0"/>
                        <a:t>Vê as relações entre uma coisa e outra, e a maneira como as partes unem-se para formar um todo;</a:t>
                      </a:r>
                    </a:p>
                  </a:txBody>
                  <a:tcPr/>
                </a:tc>
                <a:extLst>
                  <a:ext uri="{0D108BD9-81ED-4DB2-BD59-A6C34878D82A}">
                    <a16:rowId xmlns:a16="http://schemas.microsoft.com/office/drawing/2014/main" val="1065173581"/>
                  </a:ext>
                </a:extLst>
              </a:tr>
              <a:tr h="686043">
                <a:tc>
                  <a:txBody>
                    <a:bodyPr/>
                    <a:lstStyle/>
                    <a:p>
                      <a:pPr algn="ctr"/>
                      <a:r>
                        <a:rPr lang="pt-PT" sz="2400" b="1"/>
                        <a:t>Intuitivo</a:t>
                      </a:r>
                    </a:p>
                  </a:txBody>
                  <a:tcPr anchor="ctr"/>
                </a:tc>
                <a:tc>
                  <a:txBody>
                    <a:bodyPr/>
                    <a:lstStyle/>
                    <a:p>
                      <a:pPr lvl="0">
                        <a:buNone/>
                      </a:pPr>
                      <a:r>
                        <a:rPr lang="pt-PT" sz="1800" b="0" i="0" u="none" strike="noStrike" noProof="0"/>
                        <a:t>Baseia-se em dados incompletos, sensações e imagens;</a:t>
                      </a:r>
                    </a:p>
                  </a:txBody>
                  <a:tcPr/>
                </a:tc>
                <a:extLst>
                  <a:ext uri="{0D108BD9-81ED-4DB2-BD59-A6C34878D82A}">
                    <a16:rowId xmlns:a16="http://schemas.microsoft.com/office/drawing/2014/main" val="1824259668"/>
                  </a:ext>
                </a:extLst>
              </a:tr>
              <a:tr h="686043">
                <a:tc>
                  <a:txBody>
                    <a:bodyPr/>
                    <a:lstStyle/>
                    <a:p>
                      <a:pPr algn="ctr"/>
                      <a:r>
                        <a:rPr lang="pt-PT" sz="2400" b="1"/>
                        <a:t>Holista</a:t>
                      </a:r>
                    </a:p>
                  </a:txBody>
                  <a:tcPr anchor="ctr"/>
                </a:tc>
                <a:tc>
                  <a:txBody>
                    <a:bodyPr/>
                    <a:lstStyle/>
                    <a:p>
                      <a:pPr lvl="0">
                        <a:buNone/>
                      </a:pPr>
                      <a:r>
                        <a:rPr lang="pt-PT" sz="1800" b="0" i="0" u="none" strike="noStrike" noProof="0"/>
                        <a:t>Observa a totalidade das coisas de uma só vez, percebe as formas e estruturas em conjunto;</a:t>
                      </a:r>
                    </a:p>
                  </a:txBody>
                  <a:tcPr/>
                </a:tc>
                <a:extLst>
                  <a:ext uri="{0D108BD9-81ED-4DB2-BD59-A6C34878D82A}">
                    <a16:rowId xmlns:a16="http://schemas.microsoft.com/office/drawing/2014/main" val="3811228520"/>
                  </a:ext>
                </a:extLst>
              </a:tr>
            </a:tbl>
          </a:graphicData>
        </a:graphic>
      </p:graphicFrame>
    </p:spTree>
    <p:extLst>
      <p:ext uri="{BB962C8B-B14F-4D97-AF65-F5344CB8AC3E}">
        <p14:creationId xmlns:p14="http://schemas.microsoft.com/office/powerpoint/2010/main" val="33282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Ecrã Panorâmico</PresentationFormat>
  <Slides>19</Slides>
  <Notes>15</Notes>
  <HiddenSlides>0</HiddenSlides>
  <ScaleCrop>false</ScaleCrop>
  <HeadingPairs>
    <vt:vector size="4" baseType="variant">
      <vt:variant>
        <vt:lpstr>Tema</vt:lpstr>
      </vt:variant>
      <vt:variant>
        <vt:i4>1</vt:i4>
      </vt:variant>
      <vt:variant>
        <vt:lpstr>Títulos dos diapositivos</vt:lpstr>
      </vt:variant>
      <vt:variant>
        <vt:i4>19</vt:i4>
      </vt:variant>
    </vt:vector>
  </HeadingPairs>
  <TitlesOfParts>
    <vt:vector size="20" baseType="lpstr">
      <vt:lpstr>Parallax</vt:lpstr>
      <vt:lpstr>Hemisférios Cerebrais</vt:lpstr>
      <vt:lpstr>Introdução</vt:lpstr>
      <vt:lpstr>Estrutura do cérebro humano</vt:lpstr>
      <vt:lpstr>Estrutura do cérebro humano</vt:lpstr>
      <vt:lpstr>Estrutura do cérebro humano</vt:lpstr>
      <vt:lpstr>Apresentação do PowerPoint</vt:lpstr>
      <vt:lpstr>Porquê que o cérebro tem tantas dobras?</vt:lpstr>
      <vt:lpstr>Laterização hemisférica</vt:lpstr>
      <vt:lpstr>Apresentação do PowerPoint</vt:lpstr>
      <vt:lpstr>Apresentação do PowerPoint</vt:lpstr>
      <vt:lpstr>Integração sistémica</vt:lpstr>
      <vt:lpstr>Complementaridade do cérebro</vt:lpstr>
      <vt:lpstr>Complementaridade do cérebro </vt:lpstr>
      <vt:lpstr>Complementaridade do cérebro </vt:lpstr>
      <vt:lpstr>Complementaridade do cérebro </vt:lpstr>
      <vt:lpstr>Apresentação do PowerPoint</vt:lpstr>
      <vt:lpstr>Conclusão</vt:lpstr>
      <vt:lpstr>Fontes</vt:lpstr>
      <vt:lpstr>Hora do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
  <cp:revision>2</cp:revision>
  <dcterms:created xsi:type="dcterms:W3CDTF">2021-10-16T08:28:04Z</dcterms:created>
  <dcterms:modified xsi:type="dcterms:W3CDTF">2021-11-21T16:07:17Z</dcterms:modified>
</cp:coreProperties>
</file>